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Economica"/>
      <p:regular r:id="rId65"/>
      <p:bold r:id="rId66"/>
      <p:italic r:id="rId67"/>
      <p:boldItalic r:id="rId68"/>
    </p:embeddedFont>
    <p:embeddedFont>
      <p:font typeface="Open Sans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schemas.openxmlformats.org/officeDocument/2006/relationships/font" Target="fonts/OpenSans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OpenSans-italic.fntdata"/><Relationship Id="rId70" Type="http://schemas.openxmlformats.org/officeDocument/2006/relationships/font" Target="fonts/OpenSans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Economica-bold.fntdata"/><Relationship Id="rId21" Type="http://schemas.openxmlformats.org/officeDocument/2006/relationships/slide" Target="slides/slide16.xml"/><Relationship Id="rId65" Type="http://schemas.openxmlformats.org/officeDocument/2006/relationships/font" Target="fonts/Economica-regular.fntdata"/><Relationship Id="rId24" Type="http://schemas.openxmlformats.org/officeDocument/2006/relationships/slide" Target="slides/slide19.xml"/><Relationship Id="rId68" Type="http://schemas.openxmlformats.org/officeDocument/2006/relationships/font" Target="fonts/Economica-boldItalic.fntdata"/><Relationship Id="rId23" Type="http://schemas.openxmlformats.org/officeDocument/2006/relationships/slide" Target="slides/slide18.xml"/><Relationship Id="rId67" Type="http://schemas.openxmlformats.org/officeDocument/2006/relationships/font" Target="fonts/Economica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penSans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6f93bcfb0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6f93bcfb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0d9831935_0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0d9831935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6f93bcfb0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f6f93bcfb0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0d9831935_0_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0d9831935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5f8a7f6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5f8a7f6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b3fa5865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b3fa5865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dee1597f5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dee1597f5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dee1597f5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dee1597f5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b3fa5865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b3fa5865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6f32bfd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f6f32bfd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0d983193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0d983193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Pourquoi est-ce qu’on fait les scouts?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Qu’est ce que ça peut nous apporter?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703c17f0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703c17f0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6f32bfd4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6f32bfd4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b3fa586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b3fa586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5f8a7f6a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5f8a7f6a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b3fa5865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b3fa5865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0d9831935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0d9831935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6032b783a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6032b783a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dee1597f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9dee1597f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dee1597f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9dee1597f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0d9831935_0_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0d9831935_0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6f93bcfb0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6f93bcfb0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6032b783a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6032b783a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ddb3555d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ddb3555d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6f93bcfb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f6f93bcfb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b3fa5865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cb3fa5865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f6f93bcfb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f6f93bcfb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cb3fa5865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cb3fa5865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6f93bcfb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6f93bcfb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6f93bcfb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f6f93bcfb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f6f93bcfb0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f6f93bcfb0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0d9831935_0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0d9831935_0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6f93bcfb0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6f93bcfb0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9dee1597f5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9dee1597f5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0d9831935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0d9831935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9df2aa2d8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9df2aa2d8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9df2aa2d8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9df2aa2d8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df2aa2d8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df2aa2d8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9df2aa2d8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9df2aa2d8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9df2aa2d8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9df2aa2d8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9df2aa2d8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9df2aa2d8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9df2aa2d8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9df2aa2d8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df2aa2d8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df2aa2d8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6f93bcfb0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f6f93bcfb0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0d9831935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0d9831935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6032b783a_2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6032b783a_2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cb3fa5865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cb3fa5865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b3fa5865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cb3fa5865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f79a77be4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f79a77be4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f6f93bcfb0_2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f6f93bcfb0_2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6f93bcfb0_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6f93bcfb0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f6f93bcfb0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f6f93bcfb0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f6f93bcfb0_2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f6f93bcfb0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f6f93bcfb0_2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f6f93bcfb0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6f93bcfb0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6f93bcfb0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6f93bcfb0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6f93bcfb0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6f93bcfb0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6f93bcfb0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0d9831935_0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0d9831935_0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26.jpg"/><Relationship Id="rId5" Type="http://schemas.openxmlformats.org/officeDocument/2006/relationships/image" Target="../media/image49.jpg"/><Relationship Id="rId6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10.jpg"/><Relationship Id="rId5" Type="http://schemas.openxmlformats.org/officeDocument/2006/relationships/image" Target="../media/image16.png"/><Relationship Id="rId6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Relationship Id="rId4" Type="http://schemas.openxmlformats.org/officeDocument/2006/relationships/image" Target="../media/image19.png"/><Relationship Id="rId5" Type="http://schemas.openxmlformats.org/officeDocument/2006/relationships/image" Target="../media/image21.jpg"/><Relationship Id="rId6" Type="http://schemas.openxmlformats.org/officeDocument/2006/relationships/image" Target="../media/image28.png"/><Relationship Id="rId7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jpg"/><Relationship Id="rId4" Type="http://schemas.openxmlformats.org/officeDocument/2006/relationships/image" Target="../media/image19.png"/><Relationship Id="rId5" Type="http://schemas.openxmlformats.org/officeDocument/2006/relationships/image" Target="../media/image21.jpg"/><Relationship Id="rId6" Type="http://schemas.openxmlformats.org/officeDocument/2006/relationships/image" Target="../media/image28.png"/><Relationship Id="rId7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Relationship Id="rId5" Type="http://schemas.openxmlformats.org/officeDocument/2006/relationships/image" Target="../media/image45.jpg"/><Relationship Id="rId6" Type="http://schemas.openxmlformats.org/officeDocument/2006/relationships/image" Target="../media/image38.jpg"/><Relationship Id="rId7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Relationship Id="rId4" Type="http://schemas.openxmlformats.org/officeDocument/2006/relationships/image" Target="../media/image39.jpg"/><Relationship Id="rId10" Type="http://schemas.openxmlformats.org/officeDocument/2006/relationships/image" Target="../media/image43.jpg"/><Relationship Id="rId9" Type="http://schemas.openxmlformats.org/officeDocument/2006/relationships/image" Target="../media/image44.jpg"/><Relationship Id="rId5" Type="http://schemas.openxmlformats.org/officeDocument/2006/relationships/image" Target="../media/image55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8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5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2.jpg"/><Relationship Id="rId4" Type="http://schemas.openxmlformats.org/officeDocument/2006/relationships/image" Target="../media/image46.jpg"/><Relationship Id="rId5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jpg"/><Relationship Id="rId4" Type="http://schemas.openxmlformats.org/officeDocument/2006/relationships/image" Target="../media/image5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Relationship Id="rId4" Type="http://schemas.openxmlformats.org/officeDocument/2006/relationships/image" Target="../media/image8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4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7.jpg"/><Relationship Id="rId6" Type="http://schemas.openxmlformats.org/officeDocument/2006/relationships/image" Target="../media/image66.png"/><Relationship Id="rId7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jpg"/><Relationship Id="rId4" Type="http://schemas.openxmlformats.org/officeDocument/2006/relationships/image" Target="../media/image6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9.jpg"/><Relationship Id="rId4" Type="http://schemas.openxmlformats.org/officeDocument/2006/relationships/image" Target="../media/image7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1.png"/><Relationship Id="rId4" Type="http://schemas.openxmlformats.org/officeDocument/2006/relationships/image" Target="../media/image6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jpg"/><Relationship Id="rId4" Type="http://schemas.openxmlformats.org/officeDocument/2006/relationships/image" Target="../media/image62.jpg"/><Relationship Id="rId5" Type="http://schemas.openxmlformats.org/officeDocument/2006/relationships/image" Target="../media/image7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7.jpg"/><Relationship Id="rId4" Type="http://schemas.openxmlformats.org/officeDocument/2006/relationships/image" Target="../media/image9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jpg"/><Relationship Id="rId4" Type="http://schemas.openxmlformats.org/officeDocument/2006/relationships/image" Target="../media/image8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6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drive.google.com/file/d/1m5oFE6d4lBVJOGcqNunlFlmVpdhh3NzG/view" TargetMode="External"/><Relationship Id="rId4" Type="http://schemas.openxmlformats.org/officeDocument/2006/relationships/image" Target="../media/image7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18.jpg"/><Relationship Id="rId5" Type="http://schemas.openxmlformats.org/officeDocument/2006/relationships/image" Target="../media/image31.jpg"/><Relationship Id="rId6" Type="http://schemas.openxmlformats.org/officeDocument/2006/relationships/image" Target="../media/image27.jpg"/><Relationship Id="rId7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8031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Scouts de Nyon</a:t>
            </a:r>
            <a:br>
              <a:rPr lang="en" sz="6000"/>
            </a:br>
            <a:r>
              <a:rPr lang="en" sz="2900"/>
              <a:t>Groupe des Trois-Jetées</a:t>
            </a:r>
            <a:endParaRPr sz="2900"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340355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AG 2021</a:t>
            </a:r>
            <a:endParaRPr sz="140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875" y="196800"/>
            <a:ext cx="1355300" cy="191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22885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Haute Maîtrise</a:t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50" y="1736200"/>
            <a:ext cx="1831301" cy="27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600" y="1734561"/>
            <a:ext cx="1831301" cy="274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1875" y="1734561"/>
            <a:ext cx="1831301" cy="274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9775" y="1737013"/>
            <a:ext cx="1831299" cy="274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464950" y="4481800"/>
            <a:ext cx="265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Dante O’Neil / Riko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2629775" y="4481800"/>
            <a:ext cx="265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Coline Fleury / Altaïca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4794600" y="4481800"/>
            <a:ext cx="265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Manko Clavet / Falco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6871875" y="4481800"/>
            <a:ext cx="265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Estelle Bolay / Eyra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232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Notre groupe</a:t>
            </a:r>
            <a:endParaRPr sz="4800"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063600"/>
            <a:ext cx="4957200" cy="4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Fondé en 1912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439 membres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6 Unités: 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La meute Avalon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La meute Atlantis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La Troupe Lotus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La Troupe St-Exupéry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Le Poste-it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Le Clan Delirium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Le comité de </a:t>
            </a:r>
            <a:r>
              <a:rPr lang="en" sz="2200"/>
              <a:t>soutien</a:t>
            </a:r>
            <a:r>
              <a:rPr lang="en" sz="2200"/>
              <a:t> </a:t>
            </a:r>
            <a:endParaRPr sz="2200"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5589576" y="637375"/>
            <a:ext cx="2850276" cy="386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315925"/>
            <a:ext cx="4391400" cy="104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 </a:t>
            </a:r>
            <a:r>
              <a:rPr b="1" lang="en"/>
              <a:t>dernières</a:t>
            </a:r>
            <a:r>
              <a:rPr lang="en"/>
              <a:t> années</a:t>
            </a:r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2661075" y="2482425"/>
            <a:ext cx="54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311700" y="1525050"/>
            <a:ext cx="43914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Plusieurs déménagements et Covid-19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Grande visibilité médiatique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Période de forte croissance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Passage de petit à grand groupe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Maîtrise dynamique et motivée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4"/>
          <p:cNvSpPr txBox="1"/>
          <p:nvPr>
            <p:ph type="title"/>
          </p:nvPr>
        </p:nvSpPr>
        <p:spPr>
          <a:xfrm>
            <a:off x="4703100" y="315925"/>
            <a:ext cx="4391400" cy="104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 </a:t>
            </a:r>
            <a:r>
              <a:rPr b="1" lang="en"/>
              <a:t>prochaines</a:t>
            </a:r>
            <a:r>
              <a:rPr lang="en"/>
              <a:t> années</a:t>
            </a:r>
            <a:endParaRPr/>
          </a:p>
        </p:txBody>
      </p:sp>
      <p:sp>
        <p:nvSpPr>
          <p:cNvPr id="146" name="Google Shape;146;p24"/>
          <p:cNvSpPr txBox="1"/>
          <p:nvPr/>
        </p:nvSpPr>
        <p:spPr>
          <a:xfrm>
            <a:off x="4572000" y="1525050"/>
            <a:ext cx="43914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Stabiliser les effectifs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Former les futurs chefs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Période de transition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Former la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future haute maîtrise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Camp fédéral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7" name="Google Shape;147;p24"/>
          <p:cNvCxnSpPr/>
          <p:nvPr/>
        </p:nvCxnSpPr>
        <p:spPr>
          <a:xfrm flipH="1" rot="10800000">
            <a:off x="4468950" y="557600"/>
            <a:ext cx="12900" cy="43848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Branche</a:t>
            </a:r>
            <a:r>
              <a:rPr b="1" lang="en" sz="4800"/>
              <a:t> Neptune</a:t>
            </a:r>
            <a:endParaRPr b="1" sz="4800"/>
          </a:p>
        </p:txBody>
      </p:sp>
      <p:sp>
        <p:nvSpPr>
          <p:cNvPr id="153" name="Google Shape;153;p25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Enfants de 7 à 11 ans</a:t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3850"/>
            <a:ext cx="1627151" cy="192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25" y="1604983"/>
            <a:ext cx="2154500" cy="32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071" y="2352130"/>
            <a:ext cx="3726900" cy="24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148200" y="2143600"/>
            <a:ext cx="3231750" cy="21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5077" y="151751"/>
            <a:ext cx="3105449" cy="20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6"/>
          <p:cNvSpPr txBox="1"/>
          <p:nvPr>
            <p:ph type="title"/>
          </p:nvPr>
        </p:nvSpPr>
        <p:spPr>
          <a:xfrm>
            <a:off x="404625" y="485350"/>
            <a:ext cx="3726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Que font les louveteaux ?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540050" y="4245775"/>
            <a:ext cx="1231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Jeu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6252925" y="2373600"/>
            <a:ext cx="1231200" cy="396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Thème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2916250" y="4000175"/>
            <a:ext cx="1877700" cy="75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Progression Personnelle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5445050" y="1813525"/>
            <a:ext cx="2762400" cy="46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Progression </a:t>
            </a:r>
            <a:r>
              <a:rPr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Technique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Meute Avalon</a:t>
            </a:r>
            <a:endParaRPr b="1"/>
          </a:p>
        </p:txBody>
      </p:sp>
      <p:pic>
        <p:nvPicPr>
          <p:cNvPr id="174" name="Google Shape;174;p27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327" y="3125524"/>
            <a:ext cx="2781423" cy="182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299000" y="584075"/>
            <a:ext cx="15192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La maîtrise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385" y="3125870"/>
            <a:ext cx="2781417" cy="1824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299000" y="1490850"/>
            <a:ext cx="27027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Meute Avalon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303800" y="1828350"/>
            <a:ext cx="20769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Cheffe de Branche: 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Eyra / Estelle Bolay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Cheffe de Meute :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Virginie Rochat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Chefs de meute adjointe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Ulysse du Sordet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Benjamin Christinat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122" y="458499"/>
            <a:ext cx="2393929" cy="23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6">
            <a:alphaModFix/>
          </a:blip>
          <a:srcRect b="10524" l="0" r="0" t="4809"/>
          <a:stretch/>
        </p:blipFill>
        <p:spPr>
          <a:xfrm>
            <a:off x="3703412" y="458499"/>
            <a:ext cx="1880014" cy="2393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1"/>
            <a:ext cx="9144000" cy="539802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281105" y="1478698"/>
            <a:ext cx="42909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Le </a:t>
            </a:r>
            <a:r>
              <a:rPr lang="en" sz="3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semestre</a:t>
            </a:r>
            <a:r>
              <a:rPr lang="en" sz="3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 d’automne 2021</a:t>
            </a:r>
            <a:endParaRPr sz="3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Meute Atlantis</a:t>
            </a:r>
            <a:endParaRPr/>
          </a:p>
        </p:txBody>
      </p:sp>
      <p:sp>
        <p:nvSpPr>
          <p:cNvPr id="197" name="Google Shape;197;p30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 b="-8002" l="16720" r="17529" t="-13253"/>
          <a:stretch/>
        </p:blipFill>
        <p:spPr>
          <a:xfrm>
            <a:off x="311700" y="103850"/>
            <a:ext cx="1627151" cy="192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/>
        </p:nvSpPr>
        <p:spPr>
          <a:xfrm>
            <a:off x="237575" y="1277900"/>
            <a:ext cx="27027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Meute Atlantis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299000" y="584075"/>
            <a:ext cx="15192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La maîtrise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237575" y="1688300"/>
            <a:ext cx="20769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Cheffe de Branche: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Eyra / Estelle Bolay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Cheffe de Meute :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Swala / Muireann Walsh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Chefs de meute adjoints: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Antoine Meisser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Julien Hopwood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825" y="378105"/>
            <a:ext cx="2781420" cy="18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4225" y="378100"/>
            <a:ext cx="1888175" cy="283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4575" y="2954150"/>
            <a:ext cx="1384046" cy="193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6">
            <a:alphaModFix/>
          </a:blip>
          <a:srcRect b="-10409" l="0" r="0" t="10410"/>
          <a:stretch/>
        </p:blipFill>
        <p:spPr>
          <a:xfrm>
            <a:off x="3570500" y="2356543"/>
            <a:ext cx="2823298" cy="188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7700" y="3211475"/>
            <a:ext cx="1674701" cy="167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Qu’est ce que c’est le scoutisme?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/>
        </p:nvSpPr>
        <p:spPr>
          <a:xfrm>
            <a:off x="237575" y="1277900"/>
            <a:ext cx="27027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Meute Atlantis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299000" y="584075"/>
            <a:ext cx="15192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La maîtrise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237575" y="1688300"/>
            <a:ext cx="20769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Cheffe de Branche: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Eyra / Estelle Bolay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Cheffe de Meute :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Swala / Muireann Walsh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Chefs de meute adjoints: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Antoine Meisser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Julien Hopwood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825" y="378105"/>
            <a:ext cx="2781420" cy="18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4225" y="378100"/>
            <a:ext cx="1888175" cy="283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4575" y="2954150"/>
            <a:ext cx="1384046" cy="193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 rotWithShape="1">
          <a:blip r:embed="rId6">
            <a:alphaModFix/>
          </a:blip>
          <a:srcRect b="-10409" l="0" r="0" t="10410"/>
          <a:stretch/>
        </p:blipFill>
        <p:spPr>
          <a:xfrm>
            <a:off x="3570500" y="2356543"/>
            <a:ext cx="2823298" cy="188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7700" y="3211475"/>
            <a:ext cx="1674701" cy="167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/>
        </p:nvSpPr>
        <p:spPr>
          <a:xfrm>
            <a:off x="422425" y="509375"/>
            <a:ext cx="40005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Le semestre d’automne 2021</a:t>
            </a:r>
            <a:endParaRPr sz="33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Se</a:t>
            </a:r>
            <a:endParaRPr sz="2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7275225" y="4521300"/>
            <a:ext cx="21774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L’Espace</a:t>
            </a:r>
            <a:endParaRPr b="1"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850" y="1670275"/>
            <a:ext cx="4416275" cy="285101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660225" y="2079150"/>
            <a:ext cx="2318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Les detectives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 camp 1B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5"/>
          <p:cNvPicPr preferRelativeResize="0"/>
          <p:nvPr/>
        </p:nvPicPr>
        <p:blipFill rotWithShape="1">
          <a:blip r:embed="rId3">
            <a:alphaModFix/>
          </a:blip>
          <a:srcRect b="13535" l="0" r="0" t="13535"/>
          <a:stretch/>
        </p:blipFill>
        <p:spPr>
          <a:xfrm>
            <a:off x="1305225" y="2866598"/>
            <a:ext cx="4408498" cy="21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7951" y="2442751"/>
            <a:ext cx="3117971" cy="207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5">
            <a:alphaModFix/>
          </a:blip>
          <a:srcRect b="0" l="9" r="9" t="0"/>
          <a:stretch/>
        </p:blipFill>
        <p:spPr>
          <a:xfrm>
            <a:off x="5827954" y="287361"/>
            <a:ext cx="3026949" cy="201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7776" y="1089272"/>
            <a:ext cx="2445949" cy="163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 rotWithShape="1">
          <a:blip r:embed="rId7">
            <a:alphaModFix/>
          </a:blip>
          <a:srcRect b="25012" l="0" r="0" t="25012"/>
          <a:stretch/>
        </p:blipFill>
        <p:spPr>
          <a:xfrm>
            <a:off x="411824" y="881315"/>
            <a:ext cx="2741731" cy="182780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>
            <p:ph type="title"/>
          </p:nvPr>
        </p:nvSpPr>
        <p:spPr>
          <a:xfrm>
            <a:off x="357200" y="0"/>
            <a:ext cx="4621200" cy="68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Camp Louveteaux 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35"/>
          <p:cNvSpPr txBox="1"/>
          <p:nvPr>
            <p:ph idx="1" type="body"/>
          </p:nvPr>
        </p:nvSpPr>
        <p:spPr>
          <a:xfrm>
            <a:off x="514200" y="973450"/>
            <a:ext cx="1965300" cy="4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rgbClr val="FFFFFF"/>
                </a:solidFill>
              </a:rPr>
              <a:t>Spécialisations </a:t>
            </a:r>
            <a:endParaRPr b="1" sz="1400">
              <a:solidFill>
                <a:srgbClr val="FFFFFF"/>
              </a:solidFill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6590025" y="4658825"/>
            <a:ext cx="23559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Une fois par année...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35"/>
          <p:cNvSpPr txBox="1"/>
          <p:nvPr/>
        </p:nvSpPr>
        <p:spPr>
          <a:xfrm>
            <a:off x="5827950" y="4093300"/>
            <a:ext cx="10857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Excursion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1463750" y="3050425"/>
            <a:ext cx="2547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Promesse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3338263" y="1219275"/>
            <a:ext cx="18606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Permis couteau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5932100" y="1864400"/>
            <a:ext cx="16698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Jeu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425" y="2743584"/>
            <a:ext cx="3371274" cy="224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117925" cy="207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26" y="3336975"/>
            <a:ext cx="2607575" cy="17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5850" y="1583750"/>
            <a:ext cx="3273426" cy="218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5446" y="152400"/>
            <a:ext cx="1524923" cy="228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1125" y="322525"/>
            <a:ext cx="2607576" cy="173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1724" y="2352825"/>
            <a:ext cx="1254751" cy="167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7325" y="3493200"/>
            <a:ext cx="2017651" cy="13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Troupe Lotus</a:t>
            </a:r>
            <a:endParaRPr b="1" sz="4800"/>
          </a:p>
        </p:txBody>
      </p:sp>
      <p:sp>
        <p:nvSpPr>
          <p:cNvPr id="270" name="Google Shape;270;p37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Filles de 11 à 16 ans</a:t>
            </a:r>
            <a:endParaRPr/>
          </a:p>
        </p:txBody>
      </p:sp>
      <p:pic>
        <p:nvPicPr>
          <p:cNvPr id="271" name="Google Shape;271;p37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75" y="92125"/>
            <a:ext cx="1803717" cy="183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idx="4294967295" type="subTitle"/>
          </p:nvPr>
        </p:nvSpPr>
        <p:spPr>
          <a:xfrm>
            <a:off x="540175" y="1387850"/>
            <a:ext cx="2532000" cy="33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conomica"/>
                <a:ea typeface="Economica"/>
                <a:cs typeface="Economica"/>
                <a:sym typeface="Economica"/>
              </a:rPr>
              <a:t>Cheffe de Troupe:</a:t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Fiona Schaad/ Atthis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latin typeface="Economica"/>
                <a:ea typeface="Economica"/>
                <a:cs typeface="Economica"/>
                <a:sym typeface="Economica"/>
              </a:rPr>
              <a:t>Cheffes de Troupe adjointes: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Aliénor Charpentier/ Gwaga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Paola Rusca 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78" name="Google Shape;278;p38"/>
          <p:cNvSpPr txBox="1"/>
          <p:nvPr>
            <p:ph idx="4294967295" type="ctrTitle"/>
          </p:nvPr>
        </p:nvSpPr>
        <p:spPr>
          <a:xfrm>
            <a:off x="540175" y="579400"/>
            <a:ext cx="3473100" cy="75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La Maîtrise:</a:t>
            </a:r>
            <a:endParaRPr sz="3600"/>
          </a:p>
        </p:txBody>
      </p:sp>
      <p:pic>
        <p:nvPicPr>
          <p:cNvPr id="279" name="Google Shape;2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150" y="348775"/>
            <a:ext cx="1905001" cy="2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190013"/>
            <a:ext cx="1905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1075" y="2054600"/>
            <a:ext cx="1905000" cy="28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773" y="2128575"/>
            <a:ext cx="2690200" cy="301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/>
        </p:nvSpPr>
        <p:spPr>
          <a:xfrm>
            <a:off x="-2" y="441150"/>
            <a:ext cx="8199600" cy="4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Economica"/>
                <a:ea typeface="Economica"/>
                <a:cs typeface="Economica"/>
                <a:sym typeface="Economica"/>
              </a:rPr>
              <a:t>Le semestre d’automne 2021 </a:t>
            </a:r>
            <a:endParaRPr sz="33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Economica"/>
              <a:ea typeface="Economica"/>
              <a:cs typeface="Economica"/>
              <a:sym typeface="Economic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Le thème est : «  La mythologie grecque »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Les éclaireuses viennent en aide aux différentes divinités grecques!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4 journées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2 week-ends 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Le prochain week-end sera le 13-14 novembre 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Journées encadrés par 2 cheffes motivées ! 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/>
          <p:nvPr/>
        </p:nvSpPr>
        <p:spPr>
          <a:xfrm>
            <a:off x="2410250" y="733000"/>
            <a:ext cx="11802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40"/>
          <p:cNvSpPr txBox="1"/>
          <p:nvPr/>
        </p:nvSpPr>
        <p:spPr>
          <a:xfrm>
            <a:off x="3239275" y="3984774"/>
            <a:ext cx="596400" cy="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40"/>
          <p:cNvSpPr txBox="1"/>
          <p:nvPr/>
        </p:nvSpPr>
        <p:spPr>
          <a:xfrm>
            <a:off x="569844" y="1036350"/>
            <a:ext cx="36576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Economica"/>
              <a:buChar char="-"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13-14 novembre: week-end </a:t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Economica"/>
              <a:buChar char="-"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27 novembre: journée </a:t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Economica"/>
              <a:buChar char="-"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4 décembre: fiesta de noël  </a:t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Economica"/>
              <a:buChar char="-"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11 décembre : journée de patrouille </a:t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Economica"/>
              <a:buChar char="-"/>
            </a:pPr>
            <a:r>
              <a:rPr lang="en" sz="1900">
                <a:latin typeface="Economica"/>
                <a:ea typeface="Economica"/>
                <a:cs typeface="Economica"/>
                <a:sym typeface="Economica"/>
              </a:rPr>
              <a:t>18 décembre: séance </a:t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272" y="1"/>
            <a:ext cx="4195727" cy="27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0"/>
          <p:cNvPicPr preferRelativeResize="0"/>
          <p:nvPr/>
        </p:nvPicPr>
        <p:blipFill rotWithShape="1">
          <a:blip r:embed="rId4">
            <a:alphaModFix/>
          </a:blip>
          <a:srcRect b="5728" l="0" r="0" t="5728"/>
          <a:stretch/>
        </p:blipFill>
        <p:spPr>
          <a:xfrm>
            <a:off x="4948275" y="2357300"/>
            <a:ext cx="4195727" cy="27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Troupe St-Exupéry</a:t>
            </a:r>
            <a:endParaRPr sz="4800"/>
          </a:p>
        </p:txBody>
      </p:sp>
      <p:sp>
        <p:nvSpPr>
          <p:cNvPr id="302" name="Google Shape;302;p41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Garçons de 11 à 16 ans</a:t>
            </a:r>
            <a:endParaRPr/>
          </a:p>
        </p:txBody>
      </p:sp>
      <p:pic>
        <p:nvPicPr>
          <p:cNvPr id="303" name="Google Shape;303;p4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75" y="196763"/>
            <a:ext cx="1743872" cy="1743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400" y="-42850"/>
            <a:ext cx="7845699" cy="52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2163575" y="4400553"/>
            <a:ext cx="3335700" cy="446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6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Des valeurs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/>
              <a:t>La Maîtrise</a:t>
            </a:r>
            <a:endParaRPr/>
          </a:p>
        </p:txBody>
      </p:sp>
      <p:sp>
        <p:nvSpPr>
          <p:cNvPr id="310" name="Google Shape;310;p42"/>
          <p:cNvSpPr txBox="1"/>
          <p:nvPr>
            <p:ph idx="1" type="body"/>
          </p:nvPr>
        </p:nvSpPr>
        <p:spPr>
          <a:xfrm>
            <a:off x="311700" y="1399400"/>
            <a:ext cx="2808000" cy="3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Economica"/>
                <a:ea typeface="Economica"/>
                <a:cs typeface="Economica"/>
                <a:sym typeface="Economica"/>
              </a:rPr>
              <a:t>Chef de Troupe: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Livio O’Neil / Warrigal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conomica"/>
                <a:ea typeface="Economica"/>
                <a:cs typeface="Economica"/>
                <a:sym typeface="Economica"/>
              </a:rPr>
              <a:t>Chef de Troupe adjoints: </a:t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		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Alec Goriup / Gentoo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Neels Rentsch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Isabelle Plummer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275" y="2718825"/>
            <a:ext cx="3309251" cy="232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376" y="777150"/>
            <a:ext cx="2303575" cy="345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8" y="0"/>
            <a:ext cx="1775525" cy="266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>
            <p:ph type="title"/>
          </p:nvPr>
        </p:nvSpPr>
        <p:spPr>
          <a:xfrm>
            <a:off x="324125" y="679425"/>
            <a:ext cx="3726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 font les éclaireurs et éclaireuses ?</a:t>
            </a:r>
            <a:endParaRPr/>
          </a:p>
        </p:txBody>
      </p:sp>
      <p:sp>
        <p:nvSpPr>
          <p:cNvPr id="319" name="Google Shape;319;p43"/>
          <p:cNvSpPr txBox="1"/>
          <p:nvPr>
            <p:ph idx="1" type="body"/>
          </p:nvPr>
        </p:nvSpPr>
        <p:spPr>
          <a:xfrm>
            <a:off x="135900" y="982075"/>
            <a:ext cx="3673200" cy="25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 responsabiliser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jeux d’équipe et individuels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randonnées en plaine et en haute-montagne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activités aquatiques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constructions en bois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moments d’apprentissage et de technique scoute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activités spirituelles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 moments par patrouille</a:t>
            </a:r>
            <a:endParaRPr sz="1600"/>
          </a:p>
        </p:txBody>
      </p:sp>
      <p:pic>
        <p:nvPicPr>
          <p:cNvPr id="320" name="Google Shape;32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475" y="1261175"/>
            <a:ext cx="5101701" cy="280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/>
          <p:nvPr>
            <p:ph idx="1" type="body"/>
          </p:nvPr>
        </p:nvSpPr>
        <p:spPr>
          <a:xfrm>
            <a:off x="311700" y="1399400"/>
            <a:ext cx="2808000" cy="51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		 	 	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" sz="1500">
                <a:latin typeface="Arial"/>
                <a:ea typeface="Arial"/>
                <a:cs typeface="Arial"/>
                <a:sym typeface="Arial"/>
              </a:rPr>
              <a:t>Journée de patrouille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16 octobre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" sz="1500">
                <a:latin typeface="Arial"/>
                <a:ea typeface="Arial"/>
                <a:cs typeface="Arial"/>
                <a:sym typeface="Arial"/>
              </a:rPr>
              <a:t>Week-end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13-14 novembre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" sz="1500">
                <a:latin typeface="Arial"/>
                <a:ea typeface="Arial"/>
                <a:cs typeface="Arial"/>
                <a:sym typeface="Arial"/>
              </a:rPr>
              <a:t>Journée de patrouille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20 novembre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-J</a:t>
            </a:r>
            <a:r>
              <a:rPr b="1" lang="en" sz="1500">
                <a:latin typeface="Arial"/>
                <a:ea typeface="Arial"/>
                <a:cs typeface="Arial"/>
                <a:sym typeface="Arial"/>
              </a:rPr>
              <a:t>ournée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27 novembre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" sz="1500">
                <a:latin typeface="Arial"/>
                <a:ea typeface="Arial"/>
                <a:cs typeface="Arial"/>
                <a:sym typeface="Arial"/>
              </a:rPr>
              <a:t>Fiesta de Noël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4 décembre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" sz="1500">
                <a:latin typeface="Arial"/>
                <a:ea typeface="Arial"/>
                <a:cs typeface="Arial"/>
                <a:sym typeface="Arial"/>
              </a:rPr>
              <a:t>Journée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: 18 décembre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44"/>
          <p:cNvPicPr preferRelativeResize="0"/>
          <p:nvPr/>
        </p:nvPicPr>
        <p:blipFill rotWithShape="1">
          <a:blip r:embed="rId3">
            <a:alphaModFix/>
          </a:blip>
          <a:srcRect b="0" l="0" r="0" t="19413"/>
          <a:stretch/>
        </p:blipFill>
        <p:spPr>
          <a:xfrm>
            <a:off x="3498775" y="277814"/>
            <a:ext cx="2146449" cy="230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4"/>
          <p:cNvPicPr preferRelativeResize="0"/>
          <p:nvPr/>
        </p:nvPicPr>
        <p:blipFill rotWithShape="1">
          <a:blip r:embed="rId4">
            <a:alphaModFix/>
          </a:blip>
          <a:srcRect b="0" l="7045" r="0" t="15526"/>
          <a:stretch/>
        </p:blipFill>
        <p:spPr>
          <a:xfrm>
            <a:off x="6219273" y="277825"/>
            <a:ext cx="1903404" cy="2306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8" name="Google Shape;328;p44"/>
          <p:cNvPicPr preferRelativeResize="0"/>
          <p:nvPr/>
        </p:nvPicPr>
        <p:blipFill rotWithShape="1">
          <a:blip r:embed="rId5">
            <a:alphaModFix/>
          </a:blip>
          <a:srcRect b="24425" l="-1636" r="0" t="0"/>
          <a:stretch/>
        </p:blipFill>
        <p:spPr>
          <a:xfrm rot="5400000">
            <a:off x="4832337" y="2808139"/>
            <a:ext cx="2136476" cy="211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688" y="190275"/>
            <a:ext cx="3004026" cy="12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5175" y="3217700"/>
            <a:ext cx="1417301" cy="141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 camp 2B</a:t>
            </a:r>
            <a:endParaRPr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800" y="0"/>
            <a:ext cx="4440202" cy="249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15475"/>
            <a:ext cx="4703800" cy="332802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6"/>
          <p:cNvSpPr txBox="1"/>
          <p:nvPr>
            <p:ph idx="1" type="body"/>
          </p:nvPr>
        </p:nvSpPr>
        <p:spPr>
          <a:xfrm>
            <a:off x="6204200" y="3513350"/>
            <a:ext cx="14394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 de camp</a:t>
            </a:r>
            <a:endParaRPr/>
          </a:p>
        </p:txBody>
      </p:sp>
      <p:sp>
        <p:nvSpPr>
          <p:cNvPr id="343" name="Google Shape;343;p46"/>
          <p:cNvSpPr txBox="1"/>
          <p:nvPr>
            <p:ph idx="1" type="body"/>
          </p:nvPr>
        </p:nvSpPr>
        <p:spPr>
          <a:xfrm>
            <a:off x="1279725" y="475350"/>
            <a:ext cx="22176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Corpataux 2021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 txBox="1"/>
          <p:nvPr/>
        </p:nvSpPr>
        <p:spPr>
          <a:xfrm>
            <a:off x="3422725" y="2256750"/>
            <a:ext cx="175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9" name="Google Shape;34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00" y="2174575"/>
            <a:ext cx="4470876" cy="296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621998" cy="306929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7"/>
          <p:cNvSpPr txBox="1"/>
          <p:nvPr>
            <p:ph idx="4294967295" type="body"/>
          </p:nvPr>
        </p:nvSpPr>
        <p:spPr>
          <a:xfrm>
            <a:off x="1731250" y="3912150"/>
            <a:ext cx="11595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Veillée</a:t>
            </a:r>
            <a:endParaRPr/>
          </a:p>
        </p:txBody>
      </p:sp>
      <p:sp>
        <p:nvSpPr>
          <p:cNvPr id="352" name="Google Shape;352;p47"/>
          <p:cNvSpPr txBox="1"/>
          <p:nvPr>
            <p:ph idx="4294967295" type="body"/>
          </p:nvPr>
        </p:nvSpPr>
        <p:spPr>
          <a:xfrm>
            <a:off x="5452536" y="679875"/>
            <a:ext cx="28098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Montage de tentes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57426" cy="295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8"/>
          <p:cNvPicPr preferRelativeResize="0"/>
          <p:nvPr/>
        </p:nvPicPr>
        <p:blipFill rotWithShape="1">
          <a:blip r:embed="rId4">
            <a:alphaModFix/>
          </a:blip>
          <a:srcRect b="0" l="800" r="-800" t="0"/>
          <a:stretch/>
        </p:blipFill>
        <p:spPr>
          <a:xfrm>
            <a:off x="4457425" y="2045424"/>
            <a:ext cx="4724398" cy="309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8"/>
          <p:cNvSpPr txBox="1"/>
          <p:nvPr>
            <p:ph idx="4294967295" type="body"/>
          </p:nvPr>
        </p:nvSpPr>
        <p:spPr>
          <a:xfrm>
            <a:off x="5362075" y="737875"/>
            <a:ext cx="29151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Activités aquatiques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650" y="-368800"/>
            <a:ext cx="9361300" cy="621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Poste-it</a:t>
            </a:r>
            <a:endParaRPr b="1" sz="6000"/>
          </a:p>
        </p:txBody>
      </p:sp>
      <p:sp>
        <p:nvSpPr>
          <p:cNvPr id="375" name="Google Shape;375;p51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Jeunes de 16 à 18 ans</a:t>
            </a:r>
            <a:endParaRPr sz="3000"/>
          </a:p>
        </p:txBody>
      </p:sp>
      <p:pic>
        <p:nvPicPr>
          <p:cNvPr id="376" name="Google Shape;376;p5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832599" cy="18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76" y="-27975"/>
            <a:ext cx="7801057" cy="51994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904150" y="430453"/>
            <a:ext cx="3335700" cy="446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6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Des amitiés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/>
              <a:t>La Maîtrise</a:t>
            </a:r>
            <a:endParaRPr/>
          </a:p>
        </p:txBody>
      </p:sp>
      <p:sp>
        <p:nvSpPr>
          <p:cNvPr id="383" name="Google Shape;383;p52"/>
          <p:cNvSpPr txBox="1"/>
          <p:nvPr>
            <p:ph idx="1" type="body"/>
          </p:nvPr>
        </p:nvSpPr>
        <p:spPr>
          <a:xfrm>
            <a:off x="311700" y="1399400"/>
            <a:ext cx="2808000" cy="3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Economica"/>
                <a:ea typeface="Economica"/>
                <a:cs typeface="Economica"/>
                <a:sym typeface="Economica"/>
              </a:rPr>
              <a:t>Chef de Poste: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Alec Pittet / Farkas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conomica"/>
                <a:ea typeface="Economica"/>
                <a:cs typeface="Economica"/>
                <a:sym typeface="Economica"/>
              </a:rPr>
              <a:t>Chef de Poste adjoint: </a:t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		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Stuart Patisson / Sika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Manko Clavet / Falco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84" name="Google Shape;3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700" y="366875"/>
            <a:ext cx="3145275" cy="20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550" y="555600"/>
            <a:ext cx="2132526" cy="319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0469" y="2463732"/>
            <a:ext cx="1715349" cy="257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Les PiCos</a:t>
            </a:r>
            <a:endParaRPr sz="3600"/>
          </a:p>
        </p:txBody>
      </p:sp>
      <p:sp>
        <p:nvSpPr>
          <p:cNvPr id="392" name="Google Shape;392;p53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Jeunes qui créent leurs propres activités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Plus de possibilités mais aussi de responsabilités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Le but est d’a</a:t>
            </a: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cquérir les connaissances </a:t>
            </a: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nécessaires</a:t>
            </a: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 pour devenir chef tout en s’amusant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En gros on “s’engage”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93" name="Google Shape;3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650" y="246675"/>
            <a:ext cx="3112927" cy="46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25" y="-10625"/>
            <a:ext cx="3443180" cy="516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344316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793" y="0"/>
            <a:ext cx="3984435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225" y="0"/>
            <a:ext cx="344311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92" y="0"/>
            <a:ext cx="68580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292" y="0"/>
            <a:ext cx="68614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188" y="0"/>
            <a:ext cx="6577633" cy="49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3934300" y="280003"/>
            <a:ext cx="3335700" cy="446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6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Des aventures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Routiers</a:t>
            </a:r>
            <a:endParaRPr b="1" sz="4800"/>
          </a:p>
        </p:txBody>
      </p:sp>
      <p:sp>
        <p:nvSpPr>
          <p:cNvPr id="441" name="Google Shape;441;p6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Anciens responsables</a:t>
            </a:r>
            <a:endParaRPr/>
          </a:p>
        </p:txBody>
      </p:sp>
      <p:pic>
        <p:nvPicPr>
          <p:cNvPr id="442" name="Google Shape;442;p62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7641455" y="152400"/>
            <a:ext cx="1350144" cy="18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00" y="122400"/>
            <a:ext cx="1985375" cy="21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Clan Delirium</a:t>
            </a:r>
            <a:endParaRPr b="1" sz="3600"/>
          </a:p>
        </p:txBody>
      </p:sp>
      <p:sp>
        <p:nvSpPr>
          <p:cNvPr id="449" name="Google Shape;449;p63"/>
          <p:cNvSpPr txBox="1"/>
          <p:nvPr>
            <p:ph idx="1" type="body"/>
          </p:nvPr>
        </p:nvSpPr>
        <p:spPr>
          <a:xfrm>
            <a:off x="311700" y="1399400"/>
            <a:ext cx="3256800" cy="30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Chefs actifs et anciens qui se retrouvent pour faire des activités / soirées ensemble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L'objectif du clan est de pouvoir se réunir et partager des moments de scoutisme ensemble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C’est aussi l’occasion de mélanger des générations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450" name="Google Shape;4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450" y="925600"/>
            <a:ext cx="5130125" cy="3847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 camp 4B - Verbier 2021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5"/>
          <p:cNvSpPr txBox="1"/>
          <p:nvPr/>
        </p:nvSpPr>
        <p:spPr>
          <a:xfrm>
            <a:off x="267100" y="1746750"/>
            <a:ext cx="36522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Au programme: 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-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Levé de soleil au Mont Fort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-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Via Ferrata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-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Fondue en cabane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-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Marche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1" name="Google Shape;46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300" y="772739"/>
            <a:ext cx="4797375" cy="359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66" title="VID-20211010-WA000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858" y="0"/>
            <a:ext cx="6767242" cy="5075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Divers</a:t>
            </a:r>
            <a:endParaRPr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Nouveaux logos</a:t>
            </a:r>
            <a:endParaRPr/>
          </a:p>
        </p:txBody>
      </p:sp>
      <p:pic>
        <p:nvPicPr>
          <p:cNvPr id="478" name="Google Shape;478;p68"/>
          <p:cNvPicPr preferRelativeResize="0"/>
          <p:nvPr/>
        </p:nvPicPr>
        <p:blipFill rotWithShape="1">
          <a:blip r:embed="rId3">
            <a:alphaModFix/>
          </a:blip>
          <a:srcRect b="-6464" l="-10132" r="-17320" t="-3474"/>
          <a:stretch/>
        </p:blipFill>
        <p:spPr>
          <a:xfrm>
            <a:off x="702425" y="1257550"/>
            <a:ext cx="2968275" cy="346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8"/>
          <p:cNvPicPr preferRelativeResize="0"/>
          <p:nvPr/>
        </p:nvPicPr>
        <p:blipFill rotWithShape="1">
          <a:blip r:embed="rId4">
            <a:alphaModFix/>
          </a:blip>
          <a:srcRect b="-8037" l="-3494" r="-9244" t="-7276"/>
          <a:stretch/>
        </p:blipFill>
        <p:spPr>
          <a:xfrm>
            <a:off x="4112525" y="2197875"/>
            <a:ext cx="4719775" cy="151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 fédéral</a:t>
            </a:r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950" y="1606400"/>
            <a:ext cx="2336150" cy="23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9"/>
          <p:cNvSpPr txBox="1"/>
          <p:nvPr/>
        </p:nvSpPr>
        <p:spPr>
          <a:xfrm>
            <a:off x="311700" y="1331863"/>
            <a:ext cx="54900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latin typeface="Open Sans"/>
                <a:ea typeface="Open Sans"/>
                <a:cs typeface="Open Sans"/>
                <a:sym typeface="Open Sans"/>
              </a:rPr>
              <a:t>Dans les grandes lignes:</a:t>
            </a:r>
            <a:endParaRPr sz="1500" u="sng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A lieu tous les 14 ans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23 juillet au 6 octobre 2022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Camp réunissant 35’000 scouts de toute la Suisse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Se déroulera à Ulrichen dans la vallée de Conches (VS)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latin typeface="Open Sans"/>
                <a:ea typeface="Open Sans"/>
                <a:cs typeface="Open Sans"/>
                <a:sym typeface="Open Sans"/>
              </a:rPr>
              <a:t>Administratif:</a:t>
            </a:r>
            <a:endParaRPr sz="1500" u="sng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Inscriptions terminées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Possibilité de se désinscrire jusqu’à fin mars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Séance d’information pour les parents au printemps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Tout le monde dort sous tente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7" name="Google Shape;487;p69"/>
          <p:cNvSpPr txBox="1"/>
          <p:nvPr/>
        </p:nvSpPr>
        <p:spPr>
          <a:xfrm>
            <a:off x="639400" y="4240800"/>
            <a:ext cx="502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Avez-vous des tentes à nous prêter ?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suite du programme</a:t>
            </a:r>
            <a:endParaRPr/>
          </a:p>
        </p:txBody>
      </p:sp>
      <p:sp>
        <p:nvSpPr>
          <p:cNvPr id="493" name="Google Shape;493;p70"/>
          <p:cNvSpPr txBox="1"/>
          <p:nvPr>
            <p:ph idx="1" type="body"/>
          </p:nvPr>
        </p:nvSpPr>
        <p:spPr>
          <a:xfrm>
            <a:off x="311700" y="132867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Apéro:</a:t>
            </a:r>
            <a:r>
              <a:rPr lang="en"/>
              <a:t> à l’extérieur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Photos des camps:</a:t>
            </a:r>
            <a:r>
              <a:rPr lang="en"/>
              <a:t> local louveteaux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Visites guidées du local:</a:t>
            </a:r>
            <a:r>
              <a:rPr lang="en"/>
              <a:t> départ toutes les 30min au rez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Stand objets perdus:</a:t>
            </a:r>
            <a:r>
              <a:rPr lang="en"/>
              <a:t> à l’extérieur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Stand habits 3J: </a:t>
            </a:r>
            <a:r>
              <a:rPr lang="en"/>
              <a:t>1er étage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/>
          <p:nvPr>
            <p:ph type="title"/>
          </p:nvPr>
        </p:nvSpPr>
        <p:spPr>
          <a:xfrm>
            <a:off x="3134100" y="2156100"/>
            <a:ext cx="28758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/>
              <a:t>Questions?</a:t>
            </a:r>
            <a:endParaRPr b="1" sz="5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00" y="0"/>
            <a:ext cx="768335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4718050" y="356203"/>
            <a:ext cx="3335700" cy="446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6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Le développement personnel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25" y="0"/>
            <a:ext cx="768335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2904150" y="488328"/>
            <a:ext cx="3335700" cy="446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6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Le dépassement de soi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b="0" l="5523" r="5532" t="0"/>
          <a:stretch/>
        </p:blipFill>
        <p:spPr>
          <a:xfrm>
            <a:off x="-366726" y="-1545000"/>
            <a:ext cx="5348295" cy="400863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4981575" y="0"/>
            <a:ext cx="4162428" cy="277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4550" y="2420975"/>
            <a:ext cx="4021255" cy="301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 rotWithShape="1">
          <a:blip r:embed="rId6">
            <a:alphaModFix/>
          </a:blip>
          <a:srcRect b="25000" l="0" r="0" t="25000"/>
          <a:stretch/>
        </p:blipFill>
        <p:spPr>
          <a:xfrm>
            <a:off x="2116600" y="2021675"/>
            <a:ext cx="4162420" cy="312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7">
            <a:alphaModFix/>
          </a:blip>
          <a:srcRect b="0" l="534" r="534" t="0"/>
          <a:stretch/>
        </p:blipFill>
        <p:spPr>
          <a:xfrm>
            <a:off x="-677050" y="2359638"/>
            <a:ext cx="3672346" cy="2783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2529963" y="2571753"/>
            <a:ext cx="3335700" cy="446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6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Une école de vie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133825"/>
            <a:ext cx="2808000" cy="14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 maîtrise</a:t>
            </a:r>
            <a:endParaRPr sz="4800"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571425"/>
            <a:ext cx="2808000" cy="29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Jeunes bénévoles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Pour la plupart en formation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Licences Jeunesse et Sport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Motivés et dynamiques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À votre écoute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025" y="720925"/>
            <a:ext cx="5552475" cy="37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