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259" r:id="rId3"/>
    <p:sldId id="257" r:id="rId4"/>
    <p:sldId id="258" r:id="rId5"/>
    <p:sldId id="261" r:id="rId6"/>
    <p:sldId id="260" r:id="rId7"/>
    <p:sldId id="263" r:id="rId8"/>
    <p:sldId id="291" r:id="rId9"/>
    <p:sldId id="264" r:id="rId10"/>
    <p:sldId id="265" r:id="rId11"/>
    <p:sldId id="289" r:id="rId12"/>
    <p:sldId id="267" r:id="rId13"/>
    <p:sldId id="268" r:id="rId14"/>
    <p:sldId id="271" r:id="rId15"/>
    <p:sldId id="287" r:id="rId16"/>
    <p:sldId id="288" r:id="rId17"/>
    <p:sldId id="281" r:id="rId18"/>
    <p:sldId id="272" r:id="rId19"/>
    <p:sldId id="273" r:id="rId20"/>
    <p:sldId id="292" r:id="rId21"/>
    <p:sldId id="293" r:id="rId22"/>
    <p:sldId id="294" r:id="rId23"/>
    <p:sldId id="295" r:id="rId24"/>
    <p:sldId id="296" r:id="rId25"/>
    <p:sldId id="274" r:id="rId26"/>
    <p:sldId id="275" r:id="rId27"/>
    <p:sldId id="276"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EEF8"/>
    <a:srgbClr val="DDEDF7"/>
    <a:srgbClr val="DDECF6"/>
    <a:srgbClr val="DDEB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18"/>
    <p:restoredTop sz="85586"/>
  </p:normalViewPr>
  <p:slideViewPr>
    <p:cSldViewPr snapToGrid="0" snapToObjects="1">
      <p:cViewPr>
        <p:scale>
          <a:sx n="100" d="100"/>
          <a:sy n="100" d="100"/>
        </p:scale>
        <p:origin x="792"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B7FA8-1499-5640-991F-1BE6D75E289A}" type="datetimeFigureOut">
              <a:rPr lang="fr-FR" smtClean="0"/>
              <a:t>10/10/2021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FFEE3-3221-AC4A-8D26-8B79CE80C633}" type="slidenum">
              <a:rPr lang="fr-FR" smtClean="0"/>
              <a:t>‹N°›</a:t>
            </a:fld>
            <a:endParaRPr lang="fr-FR"/>
          </a:p>
        </p:txBody>
      </p:sp>
    </p:spTree>
    <p:extLst>
      <p:ext uri="{BB962C8B-B14F-4D97-AF65-F5344CB8AC3E}">
        <p14:creationId xmlns:p14="http://schemas.microsoft.com/office/powerpoint/2010/main" val="2019222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8</a:t>
            </a:r>
          </a:p>
        </p:txBody>
      </p:sp>
      <p:sp>
        <p:nvSpPr>
          <p:cNvPr id="4" name="Espace réservé du numéro de diapositive 3"/>
          <p:cNvSpPr>
            <a:spLocks noGrp="1"/>
          </p:cNvSpPr>
          <p:nvPr>
            <p:ph type="sldNum" sz="quarter" idx="10"/>
          </p:nvPr>
        </p:nvSpPr>
        <p:spPr/>
        <p:txBody>
          <a:bodyPr/>
          <a:lstStyle/>
          <a:p>
            <a:fld id="{203FFEE3-3221-AC4A-8D26-8B79CE80C633}" type="slidenum">
              <a:rPr lang="fr-FR" smtClean="0"/>
              <a:t>1</a:t>
            </a:fld>
            <a:endParaRPr lang="fr-FR"/>
          </a:p>
        </p:txBody>
      </p:sp>
    </p:spTree>
    <p:extLst>
      <p:ext uri="{BB962C8B-B14F-4D97-AF65-F5344CB8AC3E}">
        <p14:creationId xmlns:p14="http://schemas.microsoft.com/office/powerpoint/2010/main" val="1405123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FFEE3-3221-AC4A-8D26-8B79CE80C633}" type="slidenum">
              <a:rPr lang="fr-FR" smtClean="0"/>
              <a:t>12</a:t>
            </a:fld>
            <a:endParaRPr lang="fr-FR"/>
          </a:p>
        </p:txBody>
      </p:sp>
    </p:spTree>
    <p:extLst>
      <p:ext uri="{BB962C8B-B14F-4D97-AF65-F5344CB8AC3E}">
        <p14:creationId xmlns:p14="http://schemas.microsoft.com/office/powerpoint/2010/main" val="218624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FFEE3-3221-AC4A-8D26-8B79CE80C633}" type="slidenum">
              <a:rPr lang="fr-FR" smtClean="0"/>
              <a:t>13</a:t>
            </a:fld>
            <a:endParaRPr lang="fr-FR"/>
          </a:p>
        </p:txBody>
      </p:sp>
    </p:spTree>
    <p:extLst>
      <p:ext uri="{BB962C8B-B14F-4D97-AF65-F5344CB8AC3E}">
        <p14:creationId xmlns:p14="http://schemas.microsoft.com/office/powerpoint/2010/main" val="266442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94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2319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127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FFEE3-3221-AC4A-8D26-8B79CE80C633}" type="slidenum">
              <a:rPr lang="fr-FR" smtClean="0"/>
              <a:t>18</a:t>
            </a:fld>
            <a:endParaRPr lang="fr-FR"/>
          </a:p>
        </p:txBody>
      </p:sp>
    </p:spTree>
    <p:extLst>
      <p:ext uri="{BB962C8B-B14F-4D97-AF65-F5344CB8AC3E}">
        <p14:creationId xmlns:p14="http://schemas.microsoft.com/office/powerpoint/2010/main" val="23322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03FFEE3-3221-AC4A-8D26-8B79CE80C633}" type="slidenum">
              <a:rPr lang="fr-FR" smtClean="0"/>
              <a:t>19</a:t>
            </a:fld>
            <a:endParaRPr lang="fr-FR"/>
          </a:p>
        </p:txBody>
      </p:sp>
    </p:spTree>
    <p:extLst>
      <p:ext uri="{BB962C8B-B14F-4D97-AF65-F5344CB8AC3E}">
        <p14:creationId xmlns:p14="http://schemas.microsoft.com/office/powerpoint/2010/main" val="4015474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13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8311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0" name="Google Shape;21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762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FFEE3-3221-AC4A-8D26-8B79CE80C633}" type="slidenum">
              <a:rPr lang="fr-FR" smtClean="0"/>
              <a:t>2</a:t>
            </a:fld>
            <a:endParaRPr lang="fr-FR"/>
          </a:p>
        </p:txBody>
      </p:sp>
    </p:spTree>
    <p:extLst>
      <p:ext uri="{BB962C8B-B14F-4D97-AF65-F5344CB8AC3E}">
        <p14:creationId xmlns:p14="http://schemas.microsoft.com/office/powerpoint/2010/main" val="11247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558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997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FFEE3-3221-AC4A-8D26-8B79CE80C633}" type="slidenum">
              <a:rPr lang="fr-FR" smtClean="0"/>
              <a:t>25</a:t>
            </a:fld>
            <a:endParaRPr lang="fr-FR"/>
          </a:p>
        </p:txBody>
      </p:sp>
    </p:spTree>
    <p:extLst>
      <p:ext uri="{BB962C8B-B14F-4D97-AF65-F5344CB8AC3E}">
        <p14:creationId xmlns:p14="http://schemas.microsoft.com/office/powerpoint/2010/main" val="2577072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FFEE3-3221-AC4A-8D26-8B79CE80C633}" type="slidenum">
              <a:rPr lang="fr-FR" smtClean="0"/>
              <a:t>26</a:t>
            </a:fld>
            <a:endParaRPr lang="fr-FR"/>
          </a:p>
        </p:txBody>
      </p:sp>
    </p:spTree>
    <p:extLst>
      <p:ext uri="{BB962C8B-B14F-4D97-AF65-F5344CB8AC3E}">
        <p14:creationId xmlns:p14="http://schemas.microsoft.com/office/powerpoint/2010/main" val="121531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03FFEE3-3221-AC4A-8D26-8B79CE80C633}" type="slidenum">
              <a:rPr lang="fr-FR" smtClean="0"/>
              <a:t>27</a:t>
            </a:fld>
            <a:endParaRPr lang="fr-FR"/>
          </a:p>
        </p:txBody>
      </p:sp>
    </p:spTree>
    <p:extLst>
      <p:ext uri="{BB962C8B-B14F-4D97-AF65-F5344CB8AC3E}">
        <p14:creationId xmlns:p14="http://schemas.microsoft.com/office/powerpoint/2010/main" val="4223796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203FFEE3-3221-AC4A-8D26-8B79CE80C633}" type="slidenum">
              <a:rPr lang="fr-FR" smtClean="0"/>
              <a:t>4</a:t>
            </a:fld>
            <a:endParaRPr lang="fr-FR"/>
          </a:p>
        </p:txBody>
      </p:sp>
    </p:spTree>
    <p:extLst>
      <p:ext uri="{BB962C8B-B14F-4D97-AF65-F5344CB8AC3E}">
        <p14:creationId xmlns:p14="http://schemas.microsoft.com/office/powerpoint/2010/main" val="374876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03FFEE3-3221-AC4A-8D26-8B79CE80C633}" type="slidenum">
              <a:rPr lang="fr-FR" smtClean="0"/>
              <a:t>5</a:t>
            </a:fld>
            <a:endParaRPr lang="fr-FR"/>
          </a:p>
        </p:txBody>
      </p:sp>
    </p:spTree>
    <p:extLst>
      <p:ext uri="{BB962C8B-B14F-4D97-AF65-F5344CB8AC3E}">
        <p14:creationId xmlns:p14="http://schemas.microsoft.com/office/powerpoint/2010/main" val="38961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CH" dirty="0"/>
          </a:p>
          <a:p>
            <a:pPr marL="171450" indent="-171450">
              <a:buFont typeface="Arial" panose="020B0604020202020204" pitchFamily="34" charset="0"/>
              <a:buChar char="•"/>
            </a:pPr>
            <a:endParaRPr lang="fr-CH" dirty="0"/>
          </a:p>
        </p:txBody>
      </p:sp>
      <p:sp>
        <p:nvSpPr>
          <p:cNvPr id="4" name="Espace réservé du numéro de diapositive 3"/>
          <p:cNvSpPr>
            <a:spLocks noGrp="1"/>
          </p:cNvSpPr>
          <p:nvPr>
            <p:ph type="sldNum" sz="quarter" idx="10"/>
          </p:nvPr>
        </p:nvSpPr>
        <p:spPr/>
        <p:txBody>
          <a:bodyPr/>
          <a:lstStyle/>
          <a:p>
            <a:fld id="{203FFEE3-3221-AC4A-8D26-8B79CE80C633}" type="slidenum">
              <a:rPr lang="fr-FR" smtClean="0"/>
              <a:t>6</a:t>
            </a:fld>
            <a:endParaRPr lang="fr-FR"/>
          </a:p>
        </p:txBody>
      </p:sp>
    </p:spTree>
    <p:extLst>
      <p:ext uri="{BB962C8B-B14F-4D97-AF65-F5344CB8AC3E}">
        <p14:creationId xmlns:p14="http://schemas.microsoft.com/office/powerpoint/2010/main" val="275943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90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528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250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203FFEE3-3221-AC4A-8D26-8B79CE80C633}" type="slidenum">
              <a:rPr lang="fr-FR" smtClean="0"/>
              <a:t>11</a:t>
            </a:fld>
            <a:endParaRPr lang="fr-FR"/>
          </a:p>
        </p:txBody>
      </p:sp>
    </p:spTree>
    <p:extLst>
      <p:ext uri="{BB962C8B-B14F-4D97-AF65-F5344CB8AC3E}">
        <p14:creationId xmlns:p14="http://schemas.microsoft.com/office/powerpoint/2010/main" val="2820328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Cliquez et modifiez le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E9FAFA6C-5947-4540-A7BB-E5AC9B0FE055}" type="datetimeFigureOut">
              <a:rPr lang="fr-FR" smtClean="0"/>
              <a:t>10/10/2021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9FAFA6C-5947-4540-A7BB-E5AC9B0FE055}" type="datetimeFigureOut">
              <a:rPr lang="fr-FR" smtClean="0"/>
              <a:t>10/10/2021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9FAFA6C-5947-4540-A7BB-E5AC9B0FE055}" type="datetimeFigureOut">
              <a:rPr lang="fr-FR" smtClean="0"/>
              <a:t>10/10/2021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9FAFA6C-5947-4540-A7BB-E5AC9B0FE055}" type="datetimeFigureOut">
              <a:rPr lang="fr-FR" smtClean="0"/>
              <a:t>10/10/2021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Cliquez et modifiez le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9FAFA6C-5947-4540-A7BB-E5AC9B0FE055}" type="datetimeFigureOut">
              <a:rPr lang="fr-FR" smtClean="0"/>
              <a:t>10/10/2021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9FAFA6C-5947-4540-A7BB-E5AC9B0FE055}" type="datetimeFigureOut">
              <a:rPr lang="fr-FR" smtClean="0"/>
              <a:t>10/10/2021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Cliquez et modifiez le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9FAFA6C-5947-4540-A7BB-E5AC9B0FE055}" type="datetimeFigureOut">
              <a:rPr lang="fr-FR" smtClean="0"/>
              <a:t>10/10/2021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E9FAFA6C-5947-4540-A7BB-E5AC9B0FE055}" type="datetimeFigureOut">
              <a:rPr lang="fr-FR" smtClean="0"/>
              <a:t>10/10/2021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AFA6C-5947-4540-A7BB-E5AC9B0FE055}" type="datetimeFigureOut">
              <a:rPr lang="fr-FR" smtClean="0"/>
              <a:t>10/10/2021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Cliquez et modifiez le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9FAFA6C-5947-4540-A7BB-E5AC9B0FE055}" type="datetimeFigureOut">
              <a:rPr lang="fr-FR" smtClean="0"/>
              <a:t>10/10/2021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Cliquez et modifiez le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9FAFA6C-5947-4540-A7BB-E5AC9B0FE055}" type="datetimeFigureOut">
              <a:rPr lang="fr-FR" smtClean="0"/>
              <a:t>10/10/2021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9139561-E10F-C049-BB40-01D80965F35B}"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AFA6C-5947-4540-A7BB-E5AC9B0FE055}" type="datetimeFigureOut">
              <a:rPr lang="fr-FR" smtClean="0"/>
              <a:t>10/10/2021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139561-E10F-C049-BB40-01D80965F35B}" type="slidenum">
              <a:rPr lang="fr-FR" smtClean="0"/>
              <a:t>‹N°›</a:t>
            </a:fld>
            <a:endParaRPr lang="fr-FR"/>
          </a:p>
        </p:txBody>
      </p:sp>
    </p:spTree>
    <p:extLst>
      <p:ext uri="{BB962C8B-B14F-4D97-AF65-F5344CB8AC3E}">
        <p14:creationId xmlns:p14="http://schemas.microsoft.com/office/powerpoint/2010/main" val="166104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43000" y="4084176"/>
            <a:ext cx="6858000" cy="1344035"/>
          </a:xfrm>
        </p:spPr>
        <p:txBody>
          <a:bodyPr>
            <a:normAutofit fontScale="85000" lnSpcReduction="20000"/>
          </a:bodyPr>
          <a:lstStyle/>
          <a:p>
            <a:r>
              <a:rPr lang="fr-FR" sz="4300" dirty="0"/>
              <a:t>Assemblée Générale 2021</a:t>
            </a:r>
          </a:p>
          <a:p>
            <a:endParaRPr lang="fr-FR" sz="3200" dirty="0"/>
          </a:p>
          <a:p>
            <a:r>
              <a:rPr lang="fr-FR" sz="3200" dirty="0"/>
              <a:t>Dimanche 10 octobre 2021</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22" y="304800"/>
            <a:ext cx="4056149" cy="3104427"/>
          </a:xfrm>
          <a:prstGeom prst="rect">
            <a:avLst/>
          </a:prstGeom>
        </p:spPr>
      </p:pic>
    </p:spTree>
    <p:extLst>
      <p:ext uri="{BB962C8B-B14F-4D97-AF65-F5344CB8AC3E}">
        <p14:creationId xmlns:p14="http://schemas.microsoft.com/office/powerpoint/2010/main" val="1800550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0"/>
          <p:cNvSpPr txBox="1">
            <a:spLocks noGrp="1"/>
          </p:cNvSpPr>
          <p:nvPr>
            <p:ph type="title"/>
          </p:nvPr>
        </p:nvSpPr>
        <p:spPr>
          <a:xfrm>
            <a:off x="628650" y="365126"/>
            <a:ext cx="64205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Résultat 2019</a:t>
            </a:r>
            <a:endParaRPr/>
          </a:p>
        </p:txBody>
      </p:sp>
      <p:pic>
        <p:nvPicPr>
          <p:cNvPr id="154" name="Google Shape;154;p10"/>
          <p:cNvPicPr preferRelativeResize="0"/>
          <p:nvPr/>
        </p:nvPicPr>
        <p:blipFill rotWithShape="1">
          <a:blip r:embed="rId3">
            <a:alphaModFix/>
          </a:blip>
          <a:srcRect/>
          <a:stretch/>
        </p:blipFill>
        <p:spPr>
          <a:xfrm>
            <a:off x="7132321" y="230341"/>
            <a:ext cx="1853738" cy="1418783"/>
          </a:xfrm>
          <a:prstGeom prst="rect">
            <a:avLst/>
          </a:prstGeom>
          <a:noFill/>
          <a:ln>
            <a:noFill/>
          </a:ln>
        </p:spPr>
      </p:pic>
      <p:graphicFrame>
        <p:nvGraphicFramePr>
          <p:cNvPr id="155" name="Google Shape;155;p10"/>
          <p:cNvGraphicFramePr/>
          <p:nvPr>
            <p:extLst>
              <p:ext uri="{D42A27DB-BD31-4B8C-83A1-F6EECF244321}">
                <p14:modId xmlns:p14="http://schemas.microsoft.com/office/powerpoint/2010/main" val="3554078093"/>
              </p:ext>
            </p:extLst>
          </p:nvPr>
        </p:nvGraphicFramePr>
        <p:xfrm>
          <a:off x="628650" y="2645432"/>
          <a:ext cx="6503675" cy="1371630"/>
        </p:xfrm>
        <a:graphic>
          <a:graphicData uri="http://schemas.openxmlformats.org/drawingml/2006/table">
            <a:tbl>
              <a:tblPr firstRow="1" bandRow="1">
                <a:noFill/>
              </a:tblPr>
              <a:tblGrid>
                <a:gridCol w="4794700">
                  <a:extLst>
                    <a:ext uri="{9D8B030D-6E8A-4147-A177-3AD203B41FA5}">
                      <a16:colId xmlns:a16="http://schemas.microsoft.com/office/drawing/2014/main" val="20000"/>
                    </a:ext>
                  </a:extLst>
                </a:gridCol>
                <a:gridCol w="1708975">
                  <a:extLst>
                    <a:ext uri="{9D8B030D-6E8A-4147-A177-3AD203B41FA5}">
                      <a16:colId xmlns:a16="http://schemas.microsoft.com/office/drawing/2014/main" val="20001"/>
                    </a:ext>
                  </a:extLst>
                </a:gridCol>
              </a:tblGrid>
              <a:tr h="401675">
                <a:tc>
                  <a:txBody>
                    <a:bodyPr/>
                    <a:lstStyle/>
                    <a:p>
                      <a:pPr marL="0" marR="0" lvl="0" indent="0" algn="l" rtl="0">
                        <a:spcBef>
                          <a:spcPts val="0"/>
                        </a:spcBef>
                        <a:spcAft>
                          <a:spcPts val="0"/>
                        </a:spcAft>
                        <a:buNone/>
                      </a:pPr>
                      <a:r>
                        <a:rPr lang="en-GB" sz="2400" b="0"/>
                        <a:t>Recettes</a:t>
                      </a:r>
                      <a:endParaRPr sz="2400" b="0"/>
                    </a:p>
                  </a:txBody>
                  <a:tcPr marL="91450" marR="91450" marT="45725" marB="45725"/>
                </a:tc>
                <a:tc>
                  <a:txBody>
                    <a:bodyPr/>
                    <a:lstStyle/>
                    <a:p>
                      <a:pPr marL="0" marR="0" lvl="0" indent="0" algn="r" rtl="0">
                        <a:spcBef>
                          <a:spcPts val="0"/>
                        </a:spcBef>
                        <a:spcAft>
                          <a:spcPts val="0"/>
                        </a:spcAft>
                        <a:buNone/>
                      </a:pPr>
                      <a:r>
                        <a:rPr lang="en-GB" sz="2400" b="0" dirty="0"/>
                        <a:t>55 251</a:t>
                      </a:r>
                      <a:endParaRPr dirty="0"/>
                    </a:p>
                  </a:txBody>
                  <a:tcPr marL="91450" marR="91450" marT="45725" marB="45725"/>
                </a:tc>
                <a:extLst>
                  <a:ext uri="{0D108BD9-81ED-4DB2-BD59-A6C34878D82A}">
                    <a16:rowId xmlns:a16="http://schemas.microsoft.com/office/drawing/2014/main" val="10000"/>
                  </a:ext>
                </a:extLst>
              </a:tr>
              <a:tr h="401675">
                <a:tc>
                  <a:txBody>
                    <a:bodyPr/>
                    <a:lstStyle/>
                    <a:p>
                      <a:pPr marL="0" marR="0" lvl="0" indent="0" algn="l" rtl="0">
                        <a:spcBef>
                          <a:spcPts val="0"/>
                        </a:spcBef>
                        <a:spcAft>
                          <a:spcPts val="0"/>
                        </a:spcAft>
                        <a:buNone/>
                      </a:pPr>
                      <a:r>
                        <a:rPr lang="en-GB" sz="2400"/>
                        <a:t>Dépenses</a:t>
                      </a:r>
                      <a:endParaRPr sz="2400"/>
                    </a:p>
                  </a:txBody>
                  <a:tcPr marL="91450" marR="91450" marT="45725" marB="45725">
                    <a:lnB w="28575"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n-GB" sz="2400" dirty="0"/>
                        <a:t>37 447</a:t>
                      </a:r>
                      <a:endParaRPr dirty="0"/>
                    </a:p>
                  </a:txBody>
                  <a:tcPr marL="91450" marR="91450" marT="45725" marB="45725">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01675">
                <a:tc>
                  <a:txBody>
                    <a:bodyPr/>
                    <a:lstStyle/>
                    <a:p>
                      <a:pPr marL="0" marR="0" lvl="0" indent="0" algn="l" rtl="0">
                        <a:spcBef>
                          <a:spcPts val="0"/>
                        </a:spcBef>
                        <a:spcAft>
                          <a:spcPts val="0"/>
                        </a:spcAft>
                        <a:buNone/>
                      </a:pPr>
                      <a:r>
                        <a:rPr lang="en-GB" sz="2400" b="1"/>
                        <a:t>TOTAL RESULTAT</a:t>
                      </a:r>
                      <a:endParaRPr sz="2400" b="1"/>
                    </a:p>
                  </a:txBody>
                  <a:tcPr marL="91450" marR="91450" marT="45725" marB="45725">
                    <a:lnT w="28575" cap="flat" cmpd="sng">
                      <a:solidFill>
                        <a:schemeClr val="dk1"/>
                      </a:solidFill>
                      <a:prstDash val="solid"/>
                      <a:round/>
                      <a:headEnd type="none" w="sm" len="sm"/>
                      <a:tailEnd type="none" w="sm" len="sm"/>
                    </a:lnT>
                    <a:solidFill>
                      <a:srgbClr val="DDEBF6"/>
                    </a:solidFill>
                  </a:tcPr>
                </a:tc>
                <a:tc>
                  <a:txBody>
                    <a:bodyPr/>
                    <a:lstStyle/>
                    <a:p>
                      <a:pPr marL="0" marR="0" lvl="0" indent="0" algn="r" rtl="0">
                        <a:spcBef>
                          <a:spcPts val="0"/>
                        </a:spcBef>
                        <a:spcAft>
                          <a:spcPts val="0"/>
                        </a:spcAft>
                        <a:buNone/>
                      </a:pPr>
                      <a:r>
                        <a:rPr lang="en-GB" sz="2400" b="1" dirty="0">
                          <a:solidFill>
                            <a:srgbClr val="00B050"/>
                          </a:solidFill>
                        </a:rPr>
                        <a:t>+ 17 804</a:t>
                      </a:r>
                      <a:endParaRPr dirty="0">
                        <a:solidFill>
                          <a:srgbClr val="00B050"/>
                        </a:solidFill>
                      </a:endParaRPr>
                    </a:p>
                  </a:txBody>
                  <a:tcPr marL="91450" marR="91450" marT="45725" marB="45725">
                    <a:lnT w="28575" cap="flat" cmpd="sng">
                      <a:solidFill>
                        <a:schemeClr val="dk1"/>
                      </a:solidFill>
                      <a:prstDash val="solid"/>
                      <a:round/>
                      <a:headEnd type="none" w="sm" len="sm"/>
                      <a:tailEnd type="none" w="sm" len="sm"/>
                    </a:lnT>
                    <a:solidFill>
                      <a:srgbClr val="DDEBF6"/>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8918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87C9705-5B0D-1E48-B059-D682A803FC4A}"/>
              </a:ext>
            </a:extLst>
          </p:cNvPr>
          <p:cNvPicPr>
            <a:picLocks noGrp="1" noChangeAspect="1"/>
          </p:cNvPicPr>
          <p:nvPr>
            <p:ph idx="1"/>
          </p:nvPr>
        </p:nvPicPr>
        <p:blipFill>
          <a:blip r:embed="rId3"/>
          <a:srcRect/>
          <a:stretch/>
        </p:blipFill>
        <p:spPr>
          <a:xfrm>
            <a:off x="534264" y="-530705"/>
            <a:ext cx="8109223" cy="11475572"/>
          </a:xfrm>
        </p:spPr>
      </p:pic>
    </p:spTree>
    <p:extLst>
      <p:ext uri="{BB962C8B-B14F-4D97-AF65-F5344CB8AC3E}">
        <p14:creationId xmlns:p14="http://schemas.microsoft.com/office/powerpoint/2010/main" val="4188038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274319" y="367319"/>
            <a:ext cx="3034145" cy="2610198"/>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5</a:t>
            </a:r>
            <a:r>
              <a:rPr lang="fr-FR" sz="3200" dirty="0"/>
              <a:t>. Approbation des comptes, décharge au Comité et aux vérificateurs</a:t>
            </a:r>
          </a:p>
        </p:txBody>
      </p:sp>
      <p:pic>
        <p:nvPicPr>
          <p:cNvPr id="8" name="Picture 7" descr="A group of people posing for the camera&#10;&#10;Description automatically generated">
            <a:extLst>
              <a:ext uri="{FF2B5EF4-FFF2-40B4-BE49-F238E27FC236}">
                <a16:creationId xmlns:a16="http://schemas.microsoft.com/office/drawing/2014/main" id="{820F5BB5-7D78-E14B-B9F4-9F53AB367714}"/>
              </a:ext>
            </a:extLst>
          </p:cNvPr>
          <p:cNvPicPr>
            <a:picLocks noChangeAspect="1"/>
          </p:cNvPicPr>
          <p:nvPr/>
        </p:nvPicPr>
        <p:blipFill>
          <a:blip r:embed="rId3"/>
          <a:stretch>
            <a:fillRect/>
          </a:stretch>
        </p:blipFill>
        <p:spPr>
          <a:xfrm>
            <a:off x="-649122" y="-51748"/>
            <a:ext cx="10442243" cy="6961495"/>
          </a:xfrm>
          <a:prstGeom prst="rect">
            <a:avLst/>
          </a:prstGeom>
        </p:spPr>
      </p:pic>
      <p:sp>
        <p:nvSpPr>
          <p:cNvPr id="4" name="ZoneTexte 3"/>
          <p:cNvSpPr txBox="1"/>
          <p:nvPr/>
        </p:nvSpPr>
        <p:spPr>
          <a:xfrm>
            <a:off x="3308464" y="340821"/>
            <a:ext cx="5203770" cy="461665"/>
          </a:xfrm>
          <a:prstGeom prst="rect">
            <a:avLst/>
          </a:prstGeom>
          <a:noFill/>
        </p:spPr>
        <p:txBody>
          <a:bodyPr wrap="square" rtlCol="0">
            <a:spAutoFit/>
          </a:bodyPr>
          <a:lstStyle/>
          <a:p>
            <a:r>
              <a:rPr lang="fr-FR" sz="2400" b="1" dirty="0">
                <a:solidFill>
                  <a:schemeClr val="bg1"/>
                </a:solidFill>
              </a:rPr>
              <a:t>▷  Lecture du rapport des vérificateurs</a:t>
            </a:r>
          </a:p>
        </p:txBody>
      </p:sp>
      <p:sp>
        <p:nvSpPr>
          <p:cNvPr id="5" name="Rectangle à coins arrondis 2">
            <a:extLst>
              <a:ext uri="{FF2B5EF4-FFF2-40B4-BE49-F238E27FC236}">
                <a16:creationId xmlns:a16="http://schemas.microsoft.com/office/drawing/2014/main" id="{FB4F66DA-DFF8-5C4F-A20B-DA6C55F52B0A}"/>
              </a:ext>
            </a:extLst>
          </p:cNvPr>
          <p:cNvSpPr/>
          <p:nvPr/>
        </p:nvSpPr>
        <p:spPr>
          <a:xfrm>
            <a:off x="1147483" y="4483891"/>
            <a:ext cx="2967644" cy="1845425"/>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5. Approbation du rapport des comptes</a:t>
            </a:r>
          </a:p>
        </p:txBody>
      </p:sp>
    </p:spTree>
    <p:extLst>
      <p:ext uri="{BB962C8B-B14F-4D97-AF65-F5344CB8AC3E}">
        <p14:creationId xmlns:p14="http://schemas.microsoft.com/office/powerpoint/2010/main" val="209679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unset over some water&#10;&#10;Description automatically generated">
            <a:extLst>
              <a:ext uri="{FF2B5EF4-FFF2-40B4-BE49-F238E27FC236}">
                <a16:creationId xmlns:a16="http://schemas.microsoft.com/office/drawing/2014/main" id="{EA96E4BE-3965-AE40-B377-97CC1FA8FCF0}"/>
              </a:ext>
            </a:extLst>
          </p:cNvPr>
          <p:cNvPicPr>
            <a:picLocks noChangeAspect="1"/>
          </p:cNvPicPr>
          <p:nvPr/>
        </p:nvPicPr>
        <p:blipFill>
          <a:blip r:embed="rId3"/>
          <a:stretch>
            <a:fillRect/>
          </a:stretch>
        </p:blipFill>
        <p:spPr>
          <a:xfrm>
            <a:off x="-622911" y="-47767"/>
            <a:ext cx="10389821" cy="6953534"/>
          </a:xfrm>
          <a:prstGeom prst="rect">
            <a:avLst/>
          </a:prstGeom>
        </p:spPr>
      </p:pic>
      <p:sp>
        <p:nvSpPr>
          <p:cNvPr id="3" name="Rectangle à coins arrondis 2"/>
          <p:cNvSpPr/>
          <p:nvPr/>
        </p:nvSpPr>
        <p:spPr>
          <a:xfrm>
            <a:off x="3088178" y="854846"/>
            <a:ext cx="2967644" cy="1845425"/>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6</a:t>
            </a:r>
            <a:r>
              <a:rPr lang="fr-FR" sz="3200" dirty="0"/>
              <a:t>. Présentation du budget et approbation</a:t>
            </a:r>
          </a:p>
        </p:txBody>
      </p:sp>
    </p:spTree>
    <p:extLst>
      <p:ext uri="{BB962C8B-B14F-4D97-AF65-F5344CB8AC3E}">
        <p14:creationId xmlns:p14="http://schemas.microsoft.com/office/powerpoint/2010/main" val="896095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3"/>
          <p:cNvSpPr txBox="1">
            <a:spLocks noGrp="1"/>
          </p:cNvSpPr>
          <p:nvPr>
            <p:ph type="title"/>
          </p:nvPr>
        </p:nvSpPr>
        <p:spPr>
          <a:xfrm>
            <a:off x="628650" y="365126"/>
            <a:ext cx="64205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Recettes</a:t>
            </a:r>
            <a:r>
              <a:rPr lang="en-GB" dirty="0"/>
              <a:t> 2021/2 - </a:t>
            </a:r>
            <a:r>
              <a:rPr lang="en-GB" dirty="0" err="1"/>
              <a:t>prévision</a:t>
            </a:r>
            <a:endParaRPr dirty="0"/>
          </a:p>
        </p:txBody>
      </p:sp>
      <p:pic>
        <p:nvPicPr>
          <p:cNvPr id="197" name="Google Shape;197;p13"/>
          <p:cNvPicPr preferRelativeResize="0"/>
          <p:nvPr/>
        </p:nvPicPr>
        <p:blipFill rotWithShape="1">
          <a:blip r:embed="rId3">
            <a:alphaModFix/>
          </a:blip>
          <a:srcRect/>
          <a:stretch/>
        </p:blipFill>
        <p:spPr>
          <a:xfrm>
            <a:off x="7132321" y="230341"/>
            <a:ext cx="1853738" cy="1418783"/>
          </a:xfrm>
          <a:prstGeom prst="rect">
            <a:avLst/>
          </a:prstGeom>
          <a:noFill/>
          <a:ln>
            <a:noFill/>
          </a:ln>
        </p:spPr>
      </p:pic>
      <p:graphicFrame>
        <p:nvGraphicFramePr>
          <p:cNvPr id="198" name="Google Shape;198;p13"/>
          <p:cNvGraphicFramePr/>
          <p:nvPr>
            <p:extLst>
              <p:ext uri="{D42A27DB-BD31-4B8C-83A1-F6EECF244321}">
                <p14:modId xmlns:p14="http://schemas.microsoft.com/office/powerpoint/2010/main" val="3716096113"/>
              </p:ext>
            </p:extLst>
          </p:nvPr>
        </p:nvGraphicFramePr>
        <p:xfrm>
          <a:off x="628650" y="2645432"/>
          <a:ext cx="6503675" cy="2743260"/>
        </p:xfrm>
        <a:graphic>
          <a:graphicData uri="http://schemas.openxmlformats.org/drawingml/2006/table">
            <a:tbl>
              <a:tblPr firstRow="1" bandRow="1">
                <a:noFill/>
              </a:tblPr>
              <a:tblGrid>
                <a:gridCol w="4794700">
                  <a:extLst>
                    <a:ext uri="{9D8B030D-6E8A-4147-A177-3AD203B41FA5}">
                      <a16:colId xmlns:a16="http://schemas.microsoft.com/office/drawing/2014/main" val="20000"/>
                    </a:ext>
                  </a:extLst>
                </a:gridCol>
                <a:gridCol w="1708975">
                  <a:extLst>
                    <a:ext uri="{9D8B030D-6E8A-4147-A177-3AD203B41FA5}">
                      <a16:colId xmlns:a16="http://schemas.microsoft.com/office/drawing/2014/main" val="20001"/>
                    </a:ext>
                  </a:extLst>
                </a:gridCol>
              </a:tblGrid>
              <a:tr h="401675">
                <a:tc>
                  <a:txBody>
                    <a:bodyPr/>
                    <a:lstStyle/>
                    <a:p>
                      <a:pPr marL="0" marR="0" lvl="0" indent="0" algn="l" rtl="0">
                        <a:spcBef>
                          <a:spcPts val="0"/>
                        </a:spcBef>
                        <a:spcAft>
                          <a:spcPts val="0"/>
                        </a:spcAft>
                        <a:buNone/>
                      </a:pPr>
                      <a:r>
                        <a:rPr lang="en-GB" sz="2400" b="0" dirty="0" err="1"/>
                        <a:t>Cotisations</a:t>
                      </a:r>
                      <a:r>
                        <a:rPr lang="en-GB" sz="2400" b="0" dirty="0"/>
                        <a:t> et dons</a:t>
                      </a:r>
                      <a:endParaRPr sz="2400" b="0" dirty="0"/>
                    </a:p>
                  </a:txBody>
                  <a:tcPr marL="91450" marR="91450" marT="45725" marB="4572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r" rtl="0">
                        <a:spcBef>
                          <a:spcPts val="0"/>
                        </a:spcBef>
                        <a:spcAft>
                          <a:spcPts val="0"/>
                        </a:spcAft>
                        <a:buNone/>
                      </a:pPr>
                      <a:r>
                        <a:rPr lang="en-GB" sz="2400" b="0" dirty="0"/>
                        <a:t>20 000</a:t>
                      </a:r>
                      <a:endParaRPr dirty="0"/>
                    </a:p>
                  </a:txBody>
                  <a:tcPr marL="91450" marR="91450" marT="45725" marB="45725">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675">
                <a:tc>
                  <a:txBody>
                    <a:bodyPr/>
                    <a:lstStyle/>
                    <a:p>
                      <a:pPr marL="0" marR="0" lvl="0" indent="0" algn="l" rtl="0">
                        <a:spcBef>
                          <a:spcPts val="0"/>
                        </a:spcBef>
                        <a:spcAft>
                          <a:spcPts val="0"/>
                        </a:spcAft>
                        <a:buNone/>
                      </a:pPr>
                      <a:r>
                        <a:rPr lang="en-GB" sz="2400"/>
                        <a:t>Subside Nyon et Jeunesse &amp; Sport</a:t>
                      </a:r>
                      <a:endParaRPr sz="2400"/>
                    </a:p>
                  </a:txBody>
                  <a:tcPr marL="91450" marR="91450" marT="45725" marB="45725">
                    <a:lnT w="12700" cap="flat" cmpd="sng" algn="ctr">
                      <a:solidFill>
                        <a:schemeClr val="tx1"/>
                      </a:solidFill>
                      <a:prstDash val="solid"/>
                      <a:round/>
                      <a:headEnd type="none" w="med" len="med"/>
                      <a:tailEnd type="none" w="med" len="med"/>
                    </a:lnT>
                  </a:tcPr>
                </a:tc>
                <a:tc>
                  <a:txBody>
                    <a:bodyPr/>
                    <a:lstStyle/>
                    <a:p>
                      <a:pPr marL="0" marR="0" lvl="0" indent="0" algn="r" rtl="0">
                        <a:spcBef>
                          <a:spcPts val="0"/>
                        </a:spcBef>
                        <a:spcAft>
                          <a:spcPts val="0"/>
                        </a:spcAft>
                        <a:buNone/>
                      </a:pPr>
                      <a:r>
                        <a:rPr lang="en-GB" sz="2400" dirty="0"/>
                        <a:t>15 000</a:t>
                      </a:r>
                      <a:endParaRPr dirty="0"/>
                    </a:p>
                  </a:txBody>
                  <a:tcPr marL="91450" marR="91450" marT="45725" marB="45725">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01675">
                <a:tc>
                  <a:txBody>
                    <a:bodyPr/>
                    <a:lstStyle/>
                    <a:p>
                      <a:pPr marL="0" marR="0" lvl="0" indent="0" algn="l" rtl="0">
                        <a:spcBef>
                          <a:spcPts val="0"/>
                        </a:spcBef>
                        <a:spcAft>
                          <a:spcPts val="0"/>
                        </a:spcAft>
                        <a:buNone/>
                      </a:pPr>
                      <a:r>
                        <a:rPr lang="en-GB" sz="2400"/>
                        <a:t>Vente matériel</a:t>
                      </a:r>
                      <a:endParaRPr sz="2400"/>
                    </a:p>
                  </a:txBody>
                  <a:tcPr marL="91450" marR="91450" marT="45725" marB="45725"/>
                </a:tc>
                <a:tc>
                  <a:txBody>
                    <a:bodyPr/>
                    <a:lstStyle/>
                    <a:p>
                      <a:pPr marL="0" marR="0" lvl="0" indent="0" algn="r" rtl="0">
                        <a:spcBef>
                          <a:spcPts val="0"/>
                        </a:spcBef>
                        <a:spcAft>
                          <a:spcPts val="0"/>
                        </a:spcAft>
                        <a:buNone/>
                      </a:pPr>
                      <a:r>
                        <a:rPr lang="en-GB" sz="2400" dirty="0"/>
                        <a:t>5 000</a:t>
                      </a:r>
                      <a:endParaRPr dirty="0"/>
                    </a:p>
                  </a:txBody>
                  <a:tcPr marL="91450" marR="91450" marT="45725" marB="45725"/>
                </a:tc>
                <a:extLst>
                  <a:ext uri="{0D108BD9-81ED-4DB2-BD59-A6C34878D82A}">
                    <a16:rowId xmlns:a16="http://schemas.microsoft.com/office/drawing/2014/main" val="10002"/>
                  </a:ext>
                </a:extLst>
              </a:tr>
              <a:tr h="401675">
                <a:tc>
                  <a:txBody>
                    <a:bodyPr/>
                    <a:lstStyle/>
                    <a:p>
                      <a:pPr marL="0" marR="0" lvl="0" indent="0" algn="l" rtl="0">
                        <a:spcBef>
                          <a:spcPts val="0"/>
                        </a:spcBef>
                        <a:spcAft>
                          <a:spcPts val="0"/>
                        </a:spcAft>
                        <a:buNone/>
                      </a:pPr>
                      <a:r>
                        <a:rPr lang="en-GB" sz="2400"/>
                        <a:t>Location local</a:t>
                      </a:r>
                      <a:endParaRPr/>
                    </a:p>
                  </a:txBody>
                  <a:tcPr marL="91450" marR="91450" marT="45725" marB="45725"/>
                </a:tc>
                <a:tc>
                  <a:txBody>
                    <a:bodyPr/>
                    <a:lstStyle/>
                    <a:p>
                      <a:pPr marL="0" marR="0" lvl="0" indent="0" algn="r" rtl="0">
                        <a:spcBef>
                          <a:spcPts val="0"/>
                        </a:spcBef>
                        <a:spcAft>
                          <a:spcPts val="0"/>
                        </a:spcAft>
                        <a:buNone/>
                      </a:pPr>
                      <a:r>
                        <a:rPr lang="en-GB" sz="2400"/>
                        <a:t>0</a:t>
                      </a:r>
                      <a:endParaRPr/>
                    </a:p>
                  </a:txBody>
                  <a:tcPr marL="91450" marR="91450" marT="45725" marB="45725"/>
                </a:tc>
                <a:extLst>
                  <a:ext uri="{0D108BD9-81ED-4DB2-BD59-A6C34878D82A}">
                    <a16:rowId xmlns:a16="http://schemas.microsoft.com/office/drawing/2014/main" val="10003"/>
                  </a:ext>
                </a:extLst>
              </a:tr>
              <a:tr h="401675">
                <a:tc>
                  <a:txBody>
                    <a:bodyPr/>
                    <a:lstStyle/>
                    <a:p>
                      <a:pPr marL="0" marR="0" lvl="0" indent="0" algn="l" rtl="0">
                        <a:spcBef>
                          <a:spcPts val="0"/>
                        </a:spcBef>
                        <a:spcAft>
                          <a:spcPts val="0"/>
                        </a:spcAft>
                        <a:buNone/>
                      </a:pPr>
                      <a:r>
                        <a:rPr lang="en-GB" sz="2400"/>
                        <a:t>Divers</a:t>
                      </a:r>
                      <a:endParaRPr/>
                    </a:p>
                  </a:txBody>
                  <a:tcPr marL="91450" marR="91450" marT="45725" marB="45725">
                    <a:lnB w="28575"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n-GB" sz="2400"/>
                        <a:t>0</a:t>
                      </a:r>
                      <a:endParaRPr/>
                    </a:p>
                  </a:txBody>
                  <a:tcPr marL="91450" marR="91450" marT="45725" marB="45725">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01675">
                <a:tc>
                  <a:txBody>
                    <a:bodyPr/>
                    <a:lstStyle/>
                    <a:p>
                      <a:pPr marL="0" marR="0" lvl="0" indent="0" algn="l" rtl="0">
                        <a:spcBef>
                          <a:spcPts val="0"/>
                        </a:spcBef>
                        <a:spcAft>
                          <a:spcPts val="0"/>
                        </a:spcAft>
                        <a:buNone/>
                      </a:pPr>
                      <a:r>
                        <a:rPr lang="en-GB" sz="2400" b="1"/>
                        <a:t>TOTAL RECETTES</a:t>
                      </a:r>
                      <a:endParaRPr/>
                    </a:p>
                  </a:txBody>
                  <a:tcPr marL="91450" marR="91450" marT="45725" marB="45725">
                    <a:lnT w="28575" cap="flat" cmpd="sng">
                      <a:solidFill>
                        <a:schemeClr val="dk1"/>
                      </a:solidFill>
                      <a:prstDash val="solid"/>
                      <a:round/>
                      <a:headEnd type="none" w="sm" len="sm"/>
                      <a:tailEnd type="none" w="sm" len="sm"/>
                    </a:lnT>
                    <a:solidFill>
                      <a:srgbClr val="DDECF6"/>
                    </a:solidFill>
                  </a:tcPr>
                </a:tc>
                <a:tc>
                  <a:txBody>
                    <a:bodyPr/>
                    <a:lstStyle/>
                    <a:p>
                      <a:pPr marL="0" marR="0" lvl="0" indent="0" algn="r" rtl="0">
                        <a:spcBef>
                          <a:spcPts val="0"/>
                        </a:spcBef>
                        <a:spcAft>
                          <a:spcPts val="0"/>
                        </a:spcAft>
                        <a:buNone/>
                      </a:pPr>
                      <a:r>
                        <a:rPr lang="en-GB" sz="2400" b="1" dirty="0"/>
                        <a:t>40 000</a:t>
                      </a:r>
                      <a:endParaRPr dirty="0"/>
                    </a:p>
                  </a:txBody>
                  <a:tcPr marL="91450" marR="91450" marT="45725" marB="45725">
                    <a:lnT w="28575" cap="flat" cmpd="sng">
                      <a:solidFill>
                        <a:schemeClr val="dk1"/>
                      </a:solidFill>
                      <a:prstDash val="solid"/>
                      <a:round/>
                      <a:headEnd type="none" w="sm" len="sm"/>
                      <a:tailEnd type="none" w="sm" len="sm"/>
                    </a:lnT>
                    <a:solidFill>
                      <a:srgbClr val="DDECF6"/>
                    </a:solidFill>
                  </a:tcPr>
                </a:tc>
                <a:extLst>
                  <a:ext uri="{0D108BD9-81ED-4DB2-BD59-A6C34878D82A}">
                    <a16:rowId xmlns:a16="http://schemas.microsoft.com/office/drawing/2014/main" val="10005"/>
                  </a:ext>
                </a:extLst>
              </a:tr>
            </a:tbl>
          </a:graphicData>
        </a:graphic>
      </p:graphicFrame>
      <p:graphicFrame>
        <p:nvGraphicFramePr>
          <p:cNvPr id="199" name="Google Shape;199;p13"/>
          <p:cNvGraphicFramePr/>
          <p:nvPr/>
        </p:nvGraphicFramePr>
        <p:xfrm>
          <a:off x="10422294" y="1744824"/>
          <a:ext cx="208300" cy="365770"/>
        </p:xfrm>
        <a:graphic>
          <a:graphicData uri="http://schemas.openxmlformats.org/drawingml/2006/table">
            <a:tbl>
              <a:tblPr>
                <a:noFill/>
              </a:tblPr>
              <a:tblGrid>
                <a:gridCol w="208300">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00" name="Google Shape;200;p13"/>
          <p:cNvGraphicFramePr/>
          <p:nvPr/>
        </p:nvGraphicFramePr>
        <p:xfrm>
          <a:off x="10058400" y="1418253"/>
          <a:ext cx="208300" cy="365770"/>
        </p:xfrm>
        <a:graphic>
          <a:graphicData uri="http://schemas.openxmlformats.org/drawingml/2006/table">
            <a:tbl>
              <a:tblPr>
                <a:noFill/>
              </a:tblPr>
              <a:tblGrid>
                <a:gridCol w="208300">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1800"/>
                    </a:p>
                  </a:txBody>
                  <a:tcPr marL="91450" marR="91450"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57568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4"/>
          <p:cNvSpPr txBox="1">
            <a:spLocks noGrp="1"/>
          </p:cNvSpPr>
          <p:nvPr>
            <p:ph type="title"/>
          </p:nvPr>
        </p:nvSpPr>
        <p:spPr>
          <a:xfrm>
            <a:off x="628650" y="365125"/>
            <a:ext cx="6645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Dépenses</a:t>
            </a:r>
            <a:r>
              <a:rPr lang="en-GB" dirty="0"/>
              <a:t> 2021/2 - </a:t>
            </a:r>
            <a:r>
              <a:rPr lang="en-GB" dirty="0" err="1"/>
              <a:t>prévision</a:t>
            </a:r>
            <a:endParaRPr dirty="0"/>
          </a:p>
        </p:txBody>
      </p:sp>
      <p:pic>
        <p:nvPicPr>
          <p:cNvPr id="206" name="Google Shape;206;p14"/>
          <p:cNvPicPr preferRelativeResize="0"/>
          <p:nvPr/>
        </p:nvPicPr>
        <p:blipFill rotWithShape="1">
          <a:blip r:embed="rId3">
            <a:alphaModFix/>
          </a:blip>
          <a:srcRect/>
          <a:stretch/>
        </p:blipFill>
        <p:spPr>
          <a:xfrm>
            <a:off x="7132321" y="230341"/>
            <a:ext cx="1853738" cy="1418783"/>
          </a:xfrm>
          <a:prstGeom prst="rect">
            <a:avLst/>
          </a:prstGeom>
          <a:noFill/>
          <a:ln>
            <a:noFill/>
          </a:ln>
        </p:spPr>
      </p:pic>
      <p:graphicFrame>
        <p:nvGraphicFramePr>
          <p:cNvPr id="207" name="Google Shape;207;p14"/>
          <p:cNvGraphicFramePr/>
          <p:nvPr>
            <p:extLst>
              <p:ext uri="{D42A27DB-BD31-4B8C-83A1-F6EECF244321}">
                <p14:modId xmlns:p14="http://schemas.microsoft.com/office/powerpoint/2010/main" val="2372817576"/>
              </p:ext>
            </p:extLst>
          </p:nvPr>
        </p:nvGraphicFramePr>
        <p:xfrm>
          <a:off x="628650" y="2645432"/>
          <a:ext cx="6503675" cy="3200470"/>
        </p:xfrm>
        <a:graphic>
          <a:graphicData uri="http://schemas.openxmlformats.org/drawingml/2006/table">
            <a:tbl>
              <a:tblPr firstRow="1" bandRow="1">
                <a:noFill/>
              </a:tblPr>
              <a:tblGrid>
                <a:gridCol w="5426925">
                  <a:extLst>
                    <a:ext uri="{9D8B030D-6E8A-4147-A177-3AD203B41FA5}">
                      <a16:colId xmlns:a16="http://schemas.microsoft.com/office/drawing/2014/main" val="20000"/>
                    </a:ext>
                  </a:extLst>
                </a:gridCol>
                <a:gridCol w="1076750">
                  <a:extLst>
                    <a:ext uri="{9D8B030D-6E8A-4147-A177-3AD203B41FA5}">
                      <a16:colId xmlns:a16="http://schemas.microsoft.com/office/drawing/2014/main" val="20001"/>
                    </a:ext>
                  </a:extLst>
                </a:gridCol>
              </a:tblGrid>
              <a:tr h="401675">
                <a:tc>
                  <a:txBody>
                    <a:bodyPr/>
                    <a:lstStyle/>
                    <a:p>
                      <a:pPr marL="0" marR="0" lvl="0" indent="0" algn="l" rtl="0">
                        <a:spcBef>
                          <a:spcPts val="0"/>
                        </a:spcBef>
                        <a:spcAft>
                          <a:spcPts val="0"/>
                        </a:spcAft>
                        <a:buNone/>
                      </a:pPr>
                      <a:r>
                        <a:rPr lang="en-GB" sz="2400" b="0" dirty="0"/>
                        <a:t>Frais </a:t>
                      </a:r>
                      <a:r>
                        <a:rPr lang="en-GB" sz="2400" b="0" dirty="0" err="1"/>
                        <a:t>d’activités</a:t>
                      </a:r>
                      <a:endParaRPr sz="2400" b="0" dirty="0"/>
                    </a:p>
                  </a:txBody>
                  <a:tcPr marL="91450" marR="91450" marT="45725" marB="45725">
                    <a:lnB w="12700" cap="flat" cmpd="sng" algn="ctr">
                      <a:solidFill>
                        <a:schemeClr val="tx1"/>
                      </a:solidFill>
                      <a:prstDash val="solid"/>
                      <a:round/>
                      <a:headEnd type="none" w="med" len="med"/>
                      <a:tailEnd type="none" w="med" len="med"/>
                    </a:lnB>
                  </a:tcPr>
                </a:tc>
                <a:tc>
                  <a:txBody>
                    <a:bodyPr/>
                    <a:lstStyle/>
                    <a:p>
                      <a:pPr marL="0" marR="0" lvl="0" indent="0" algn="r" rtl="0">
                        <a:spcBef>
                          <a:spcPts val="0"/>
                        </a:spcBef>
                        <a:spcAft>
                          <a:spcPts val="0"/>
                        </a:spcAft>
                        <a:buNone/>
                      </a:pPr>
                      <a:r>
                        <a:rPr lang="en-GB" sz="2400" b="0" dirty="0"/>
                        <a:t>10 000</a:t>
                      </a:r>
                      <a:endParaRPr dirty="0"/>
                    </a:p>
                  </a:txBody>
                  <a:tcPr marL="91450" marR="91450" marT="45725" marB="45725">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675">
                <a:tc>
                  <a:txBody>
                    <a:bodyPr/>
                    <a:lstStyle/>
                    <a:p>
                      <a:pPr marL="0" marR="0" lvl="0" indent="0" algn="l" rtl="0">
                        <a:spcBef>
                          <a:spcPts val="0"/>
                        </a:spcBef>
                        <a:spcAft>
                          <a:spcPts val="0"/>
                        </a:spcAft>
                        <a:buNone/>
                      </a:pPr>
                      <a:r>
                        <a:rPr lang="en-GB" sz="2400"/>
                        <a:t>Matériel</a:t>
                      </a:r>
                      <a:endParaRPr sz="2400"/>
                    </a:p>
                  </a:txBody>
                  <a:tcPr marL="91450" marR="91450" marT="45725" marB="45725">
                    <a:lnT w="12700" cap="flat" cmpd="sng" algn="ctr">
                      <a:solidFill>
                        <a:schemeClr val="tx1"/>
                      </a:solidFill>
                      <a:prstDash val="solid"/>
                      <a:round/>
                      <a:headEnd type="none" w="med" len="med"/>
                      <a:tailEnd type="none" w="med" len="med"/>
                    </a:lnT>
                  </a:tcPr>
                </a:tc>
                <a:tc>
                  <a:txBody>
                    <a:bodyPr/>
                    <a:lstStyle/>
                    <a:p>
                      <a:pPr marL="0" marR="0" lvl="0" indent="0" algn="r" rtl="0">
                        <a:spcBef>
                          <a:spcPts val="0"/>
                        </a:spcBef>
                        <a:spcAft>
                          <a:spcPts val="0"/>
                        </a:spcAft>
                        <a:buNone/>
                      </a:pPr>
                      <a:r>
                        <a:rPr lang="en-GB" sz="2400" dirty="0"/>
                        <a:t>10’000</a:t>
                      </a:r>
                      <a:endParaRPr dirty="0"/>
                    </a:p>
                  </a:txBody>
                  <a:tcPr marL="91450" marR="91450" marT="45725" marB="45725">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01675">
                <a:tc>
                  <a:txBody>
                    <a:bodyPr/>
                    <a:lstStyle/>
                    <a:p>
                      <a:pPr marL="0" marR="0" lvl="0" indent="0" algn="l" rtl="0">
                        <a:spcBef>
                          <a:spcPts val="0"/>
                        </a:spcBef>
                        <a:spcAft>
                          <a:spcPts val="0"/>
                        </a:spcAft>
                        <a:buNone/>
                      </a:pPr>
                      <a:r>
                        <a:rPr lang="en-GB" sz="2400"/>
                        <a:t>Local et charges</a:t>
                      </a:r>
                      <a:endParaRPr sz="2000"/>
                    </a:p>
                  </a:txBody>
                  <a:tcPr marL="91450" marR="91450" marT="45725" marB="45725"/>
                </a:tc>
                <a:tc>
                  <a:txBody>
                    <a:bodyPr/>
                    <a:lstStyle/>
                    <a:p>
                      <a:pPr marL="0" marR="0" lvl="0" indent="0" algn="r" rtl="0">
                        <a:spcBef>
                          <a:spcPts val="0"/>
                        </a:spcBef>
                        <a:spcAft>
                          <a:spcPts val="0"/>
                        </a:spcAft>
                        <a:buNone/>
                      </a:pPr>
                      <a:r>
                        <a:rPr lang="en-GB" sz="2400" dirty="0"/>
                        <a:t>5 000</a:t>
                      </a:r>
                      <a:endParaRPr dirty="0"/>
                    </a:p>
                  </a:txBody>
                  <a:tcPr marL="91450" marR="91450" marT="45725" marB="45725"/>
                </a:tc>
                <a:extLst>
                  <a:ext uri="{0D108BD9-81ED-4DB2-BD59-A6C34878D82A}">
                    <a16:rowId xmlns:a16="http://schemas.microsoft.com/office/drawing/2014/main" val="10002"/>
                  </a:ext>
                </a:extLst>
              </a:tr>
              <a:tr h="401675">
                <a:tc>
                  <a:txBody>
                    <a:bodyPr/>
                    <a:lstStyle/>
                    <a:p>
                      <a:pPr marL="0" marR="0" lvl="0" indent="0" algn="l" rtl="0">
                        <a:spcBef>
                          <a:spcPts val="0"/>
                        </a:spcBef>
                        <a:spcAft>
                          <a:spcPts val="0"/>
                        </a:spcAft>
                        <a:buNone/>
                      </a:pPr>
                      <a:r>
                        <a:rPr lang="en-GB" sz="2400"/>
                        <a:t>Cotisation ASVD et formation</a:t>
                      </a:r>
                      <a:endParaRPr sz="2400"/>
                    </a:p>
                  </a:txBody>
                  <a:tcPr marL="91450" marR="91450" marT="45725" marB="45725"/>
                </a:tc>
                <a:tc>
                  <a:txBody>
                    <a:bodyPr/>
                    <a:lstStyle/>
                    <a:p>
                      <a:pPr marL="0" marR="0" lvl="0" indent="0" algn="r" rtl="0">
                        <a:spcBef>
                          <a:spcPts val="0"/>
                        </a:spcBef>
                        <a:spcAft>
                          <a:spcPts val="0"/>
                        </a:spcAft>
                        <a:buNone/>
                      </a:pPr>
                      <a:r>
                        <a:rPr lang="en-GB" sz="2400" dirty="0"/>
                        <a:t>7 800</a:t>
                      </a:r>
                      <a:endParaRPr dirty="0"/>
                    </a:p>
                  </a:txBody>
                  <a:tcPr marL="91450" marR="91450" marT="45725" marB="45725"/>
                </a:tc>
                <a:extLst>
                  <a:ext uri="{0D108BD9-81ED-4DB2-BD59-A6C34878D82A}">
                    <a16:rowId xmlns:a16="http://schemas.microsoft.com/office/drawing/2014/main" val="10003"/>
                  </a:ext>
                </a:extLst>
              </a:tr>
              <a:tr h="401675">
                <a:tc>
                  <a:txBody>
                    <a:bodyPr/>
                    <a:lstStyle/>
                    <a:p>
                      <a:pPr marL="0" marR="0" lvl="0" indent="0" algn="l" rtl="0">
                        <a:spcBef>
                          <a:spcPts val="0"/>
                        </a:spcBef>
                        <a:spcAft>
                          <a:spcPts val="0"/>
                        </a:spcAft>
                        <a:buNone/>
                      </a:pPr>
                      <a:r>
                        <a:rPr lang="en-GB" sz="2400"/>
                        <a:t>Journée parents et amis des scouts</a:t>
                      </a:r>
                      <a:endParaRPr/>
                    </a:p>
                  </a:txBody>
                  <a:tcPr marL="91450" marR="91450" marT="45725" marB="45725"/>
                </a:tc>
                <a:tc>
                  <a:txBody>
                    <a:bodyPr/>
                    <a:lstStyle/>
                    <a:p>
                      <a:pPr marL="0" marR="0" lvl="0" indent="0" algn="r" rtl="0">
                        <a:spcBef>
                          <a:spcPts val="0"/>
                        </a:spcBef>
                        <a:spcAft>
                          <a:spcPts val="0"/>
                        </a:spcAft>
                        <a:buNone/>
                      </a:pPr>
                      <a:r>
                        <a:rPr lang="en-GB" sz="2400" dirty="0"/>
                        <a:t>1 000</a:t>
                      </a:r>
                      <a:endParaRPr dirty="0"/>
                    </a:p>
                  </a:txBody>
                  <a:tcPr marL="91450" marR="91450" marT="45725" marB="45725"/>
                </a:tc>
                <a:extLst>
                  <a:ext uri="{0D108BD9-81ED-4DB2-BD59-A6C34878D82A}">
                    <a16:rowId xmlns:a16="http://schemas.microsoft.com/office/drawing/2014/main" val="10004"/>
                  </a:ext>
                </a:extLst>
              </a:tr>
              <a:tr h="401675">
                <a:tc>
                  <a:txBody>
                    <a:bodyPr/>
                    <a:lstStyle/>
                    <a:p>
                      <a:pPr marL="0" marR="0" lvl="0" indent="0" algn="l" rtl="0">
                        <a:spcBef>
                          <a:spcPts val="0"/>
                        </a:spcBef>
                        <a:spcAft>
                          <a:spcPts val="0"/>
                        </a:spcAft>
                        <a:buNone/>
                      </a:pPr>
                      <a:r>
                        <a:rPr lang="en-GB" sz="2400"/>
                        <a:t>Camps d’été</a:t>
                      </a:r>
                      <a:endParaRPr sz="2400"/>
                    </a:p>
                  </a:txBody>
                  <a:tcPr marL="91450" marR="91450" marT="45725" marB="45725">
                    <a:lnB w="28575"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n-GB" sz="2400" dirty="0"/>
                        <a:t>5 000</a:t>
                      </a:r>
                      <a:endParaRPr dirty="0"/>
                    </a:p>
                  </a:txBody>
                  <a:tcPr marL="91450" marR="91450" marT="45725" marB="45725">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01675">
                <a:tc>
                  <a:txBody>
                    <a:bodyPr/>
                    <a:lstStyle/>
                    <a:p>
                      <a:pPr marL="0" marR="0" lvl="0" indent="0" algn="l" rtl="0">
                        <a:spcBef>
                          <a:spcPts val="0"/>
                        </a:spcBef>
                        <a:spcAft>
                          <a:spcPts val="0"/>
                        </a:spcAft>
                        <a:buNone/>
                      </a:pPr>
                      <a:r>
                        <a:rPr lang="en-GB" sz="2400" b="1" dirty="0"/>
                        <a:t>TOTAL DEPENSES</a:t>
                      </a:r>
                      <a:endParaRPr dirty="0"/>
                    </a:p>
                  </a:txBody>
                  <a:tcPr marL="91450" marR="91450" marT="45725" marB="45725">
                    <a:lnT w="28575" cap="flat" cmpd="sng">
                      <a:solidFill>
                        <a:schemeClr val="dk1"/>
                      </a:solidFill>
                      <a:prstDash val="solid"/>
                      <a:round/>
                      <a:headEnd type="none" w="sm" len="sm"/>
                      <a:tailEnd type="none" w="sm" len="sm"/>
                    </a:lnT>
                    <a:solidFill>
                      <a:srgbClr val="DDEDF7"/>
                    </a:solidFill>
                  </a:tcPr>
                </a:tc>
                <a:tc>
                  <a:txBody>
                    <a:bodyPr/>
                    <a:lstStyle/>
                    <a:p>
                      <a:pPr marL="0" marR="0" lvl="0" indent="0" algn="r" rtl="0">
                        <a:spcBef>
                          <a:spcPts val="0"/>
                        </a:spcBef>
                        <a:spcAft>
                          <a:spcPts val="0"/>
                        </a:spcAft>
                        <a:buNone/>
                      </a:pPr>
                      <a:r>
                        <a:rPr lang="en-GB" sz="2400" b="1" dirty="0"/>
                        <a:t>38 600</a:t>
                      </a:r>
                      <a:endParaRPr dirty="0"/>
                    </a:p>
                  </a:txBody>
                  <a:tcPr marL="91450" marR="91450" marT="45725" marB="45725">
                    <a:lnT w="28575" cap="flat" cmpd="sng">
                      <a:solidFill>
                        <a:schemeClr val="dk1"/>
                      </a:solidFill>
                      <a:prstDash val="solid"/>
                      <a:round/>
                      <a:headEnd type="none" w="sm" len="sm"/>
                      <a:tailEnd type="none" w="sm" len="sm"/>
                    </a:lnT>
                    <a:solidFill>
                      <a:srgbClr val="DDEDF7"/>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46420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5"/>
          <p:cNvSpPr txBox="1">
            <a:spLocks noGrp="1"/>
          </p:cNvSpPr>
          <p:nvPr>
            <p:ph type="title"/>
          </p:nvPr>
        </p:nvSpPr>
        <p:spPr>
          <a:xfrm>
            <a:off x="628650" y="365126"/>
            <a:ext cx="64205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Résultat</a:t>
            </a:r>
            <a:r>
              <a:rPr lang="en-GB" dirty="0"/>
              <a:t> 2021-2 - </a:t>
            </a:r>
            <a:r>
              <a:rPr lang="en-GB" dirty="0" err="1"/>
              <a:t>prévision</a:t>
            </a:r>
            <a:endParaRPr dirty="0"/>
          </a:p>
        </p:txBody>
      </p:sp>
      <p:pic>
        <p:nvPicPr>
          <p:cNvPr id="213" name="Google Shape;213;p15"/>
          <p:cNvPicPr preferRelativeResize="0"/>
          <p:nvPr/>
        </p:nvPicPr>
        <p:blipFill rotWithShape="1">
          <a:blip r:embed="rId3">
            <a:alphaModFix/>
          </a:blip>
          <a:srcRect/>
          <a:stretch/>
        </p:blipFill>
        <p:spPr>
          <a:xfrm>
            <a:off x="7132321" y="230341"/>
            <a:ext cx="1853738" cy="1418783"/>
          </a:xfrm>
          <a:prstGeom prst="rect">
            <a:avLst/>
          </a:prstGeom>
          <a:noFill/>
          <a:ln>
            <a:noFill/>
          </a:ln>
        </p:spPr>
      </p:pic>
      <p:graphicFrame>
        <p:nvGraphicFramePr>
          <p:cNvPr id="214" name="Google Shape;214;p15"/>
          <p:cNvGraphicFramePr/>
          <p:nvPr>
            <p:extLst>
              <p:ext uri="{D42A27DB-BD31-4B8C-83A1-F6EECF244321}">
                <p14:modId xmlns:p14="http://schemas.microsoft.com/office/powerpoint/2010/main" val="2087847447"/>
              </p:ext>
            </p:extLst>
          </p:nvPr>
        </p:nvGraphicFramePr>
        <p:xfrm>
          <a:off x="628650" y="2645432"/>
          <a:ext cx="6503675" cy="1371630"/>
        </p:xfrm>
        <a:graphic>
          <a:graphicData uri="http://schemas.openxmlformats.org/drawingml/2006/table">
            <a:tbl>
              <a:tblPr firstRow="1" bandRow="1">
                <a:noFill/>
              </a:tblPr>
              <a:tblGrid>
                <a:gridCol w="4794700">
                  <a:extLst>
                    <a:ext uri="{9D8B030D-6E8A-4147-A177-3AD203B41FA5}">
                      <a16:colId xmlns:a16="http://schemas.microsoft.com/office/drawing/2014/main" val="20000"/>
                    </a:ext>
                  </a:extLst>
                </a:gridCol>
                <a:gridCol w="1708975">
                  <a:extLst>
                    <a:ext uri="{9D8B030D-6E8A-4147-A177-3AD203B41FA5}">
                      <a16:colId xmlns:a16="http://schemas.microsoft.com/office/drawing/2014/main" val="20001"/>
                    </a:ext>
                  </a:extLst>
                </a:gridCol>
              </a:tblGrid>
              <a:tr h="401675">
                <a:tc>
                  <a:txBody>
                    <a:bodyPr/>
                    <a:lstStyle/>
                    <a:p>
                      <a:pPr marL="0" marR="0" lvl="0" indent="0" algn="l" rtl="0">
                        <a:spcBef>
                          <a:spcPts val="0"/>
                        </a:spcBef>
                        <a:spcAft>
                          <a:spcPts val="0"/>
                        </a:spcAft>
                        <a:buNone/>
                      </a:pPr>
                      <a:r>
                        <a:rPr lang="en-GB" sz="2400" b="0"/>
                        <a:t>Recettes</a:t>
                      </a:r>
                      <a:endParaRPr sz="2400" b="0"/>
                    </a:p>
                  </a:txBody>
                  <a:tcPr marL="91450" marR="91450" marT="45725" marB="45725"/>
                </a:tc>
                <a:tc>
                  <a:txBody>
                    <a:bodyPr/>
                    <a:lstStyle/>
                    <a:p>
                      <a:pPr marL="0" marR="0" lvl="0" indent="0" algn="r" rtl="0">
                        <a:spcBef>
                          <a:spcPts val="0"/>
                        </a:spcBef>
                        <a:spcAft>
                          <a:spcPts val="0"/>
                        </a:spcAft>
                        <a:buNone/>
                      </a:pPr>
                      <a:r>
                        <a:rPr lang="en-GB" sz="2400" b="0" dirty="0"/>
                        <a:t>40 000</a:t>
                      </a:r>
                      <a:endParaRPr dirty="0"/>
                    </a:p>
                  </a:txBody>
                  <a:tcPr marL="91450" marR="91450" marT="45725" marB="45725"/>
                </a:tc>
                <a:extLst>
                  <a:ext uri="{0D108BD9-81ED-4DB2-BD59-A6C34878D82A}">
                    <a16:rowId xmlns:a16="http://schemas.microsoft.com/office/drawing/2014/main" val="10000"/>
                  </a:ext>
                </a:extLst>
              </a:tr>
              <a:tr h="401675">
                <a:tc>
                  <a:txBody>
                    <a:bodyPr/>
                    <a:lstStyle/>
                    <a:p>
                      <a:pPr marL="0" marR="0" lvl="0" indent="0" algn="l" rtl="0">
                        <a:spcBef>
                          <a:spcPts val="0"/>
                        </a:spcBef>
                        <a:spcAft>
                          <a:spcPts val="0"/>
                        </a:spcAft>
                        <a:buNone/>
                      </a:pPr>
                      <a:r>
                        <a:rPr lang="en-GB" sz="2400" dirty="0" err="1"/>
                        <a:t>Dépenses</a:t>
                      </a:r>
                      <a:endParaRPr sz="2400" dirty="0"/>
                    </a:p>
                  </a:txBody>
                  <a:tcPr marL="91450" marR="91450" marT="45725" marB="45725">
                    <a:lnR w="12700" cap="flat" cmpd="sng" algn="ctr">
                      <a:solidFill>
                        <a:schemeClr val="tx1"/>
                      </a:solidFill>
                      <a:prstDash val="solid"/>
                      <a:round/>
                      <a:headEnd type="none" w="med" len="med"/>
                      <a:tailEnd type="none" w="med" len="med"/>
                    </a:lnR>
                    <a:lnB w="28575"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n-GB" sz="2400" dirty="0"/>
                        <a:t>38 600</a:t>
                      </a:r>
                      <a:endParaRPr dirty="0"/>
                    </a:p>
                  </a:txBody>
                  <a:tcPr marL="91450" marR="91450" marT="45725" marB="45725">
                    <a:lnL w="12700" cap="flat" cmpd="sng" algn="ctr">
                      <a:solidFill>
                        <a:schemeClr val="tx1"/>
                      </a:solidFill>
                      <a:prstDash val="solid"/>
                      <a:round/>
                      <a:headEnd type="none" w="med" len="med"/>
                      <a:tailEnd type="none" w="med" len="med"/>
                    </a:lnL>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01675">
                <a:tc>
                  <a:txBody>
                    <a:bodyPr/>
                    <a:lstStyle/>
                    <a:p>
                      <a:pPr marL="0" marR="0" lvl="0" indent="0" algn="l" rtl="0">
                        <a:spcBef>
                          <a:spcPts val="0"/>
                        </a:spcBef>
                        <a:spcAft>
                          <a:spcPts val="0"/>
                        </a:spcAft>
                        <a:buNone/>
                      </a:pPr>
                      <a:r>
                        <a:rPr lang="en-GB" sz="2400" b="1" dirty="0"/>
                        <a:t>TOTAL RESULTAT</a:t>
                      </a:r>
                      <a:endParaRPr sz="2400" b="1" dirty="0"/>
                    </a:p>
                  </a:txBody>
                  <a:tcPr marL="91450" marR="91450" marT="45725" marB="45725">
                    <a:lnT w="28575" cap="flat" cmpd="sng">
                      <a:solidFill>
                        <a:schemeClr val="dk1"/>
                      </a:solidFill>
                      <a:prstDash val="solid"/>
                      <a:round/>
                      <a:headEnd type="none" w="sm" len="sm"/>
                      <a:tailEnd type="none" w="sm" len="sm"/>
                    </a:lnT>
                    <a:solidFill>
                      <a:srgbClr val="DDEEF8"/>
                    </a:solidFill>
                  </a:tcPr>
                </a:tc>
                <a:tc>
                  <a:txBody>
                    <a:bodyPr/>
                    <a:lstStyle/>
                    <a:p>
                      <a:pPr marL="0" marR="0" lvl="0" indent="0" algn="r" rtl="0">
                        <a:spcBef>
                          <a:spcPts val="0"/>
                        </a:spcBef>
                        <a:spcAft>
                          <a:spcPts val="0"/>
                        </a:spcAft>
                        <a:buNone/>
                      </a:pPr>
                      <a:r>
                        <a:rPr lang="en-GB" sz="2400" b="1" dirty="0">
                          <a:solidFill>
                            <a:srgbClr val="00B050"/>
                          </a:solidFill>
                        </a:rPr>
                        <a:t>+1 400</a:t>
                      </a:r>
                      <a:endParaRPr dirty="0">
                        <a:solidFill>
                          <a:srgbClr val="00B050"/>
                        </a:solidFill>
                      </a:endParaRPr>
                    </a:p>
                  </a:txBody>
                  <a:tcPr marL="91450" marR="91450" marT="45725" marB="45725">
                    <a:lnT w="28575" cap="flat" cmpd="sng">
                      <a:solidFill>
                        <a:schemeClr val="dk1"/>
                      </a:solidFill>
                      <a:prstDash val="solid"/>
                      <a:round/>
                      <a:headEnd type="none" w="sm" len="sm"/>
                      <a:tailEnd type="none" w="sm" len="sm"/>
                    </a:lnT>
                    <a:solidFill>
                      <a:srgbClr val="DDEEF8"/>
                    </a:solidFill>
                  </a:tcPr>
                </a:tc>
                <a:extLst>
                  <a:ext uri="{0D108BD9-81ED-4DB2-BD59-A6C34878D82A}">
                    <a16:rowId xmlns:a16="http://schemas.microsoft.com/office/drawing/2014/main" val="10002"/>
                  </a:ext>
                </a:extLst>
              </a:tr>
            </a:tbl>
          </a:graphicData>
        </a:graphic>
      </p:graphicFrame>
      <p:graphicFrame>
        <p:nvGraphicFramePr>
          <p:cNvPr id="215" name="Google Shape;215;p15"/>
          <p:cNvGraphicFramePr/>
          <p:nvPr/>
        </p:nvGraphicFramePr>
        <p:xfrm>
          <a:off x="8126963" y="3125755"/>
          <a:ext cx="208300" cy="365770"/>
        </p:xfrm>
        <a:graphic>
          <a:graphicData uri="http://schemas.openxmlformats.org/drawingml/2006/table">
            <a:tbl>
              <a:tblPr>
                <a:noFill/>
              </a:tblPr>
              <a:tblGrid>
                <a:gridCol w="208300">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39085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forest&#10;&#10;Description automatically generated">
            <a:extLst>
              <a:ext uri="{FF2B5EF4-FFF2-40B4-BE49-F238E27FC236}">
                <a16:creationId xmlns:a16="http://schemas.microsoft.com/office/drawing/2014/main" id="{E2F7F378-DB8F-3F42-B2A2-693600959EAA}"/>
              </a:ext>
            </a:extLst>
          </p:cNvPr>
          <p:cNvPicPr>
            <a:picLocks noChangeAspect="1"/>
          </p:cNvPicPr>
          <p:nvPr/>
        </p:nvPicPr>
        <p:blipFill>
          <a:blip r:embed="rId2"/>
          <a:stretch>
            <a:fillRect/>
          </a:stretch>
        </p:blipFill>
        <p:spPr>
          <a:xfrm>
            <a:off x="-681318" y="-42582"/>
            <a:ext cx="10442762" cy="6961842"/>
          </a:xfrm>
          <a:prstGeom prst="rect">
            <a:avLst/>
          </a:prstGeom>
        </p:spPr>
      </p:pic>
      <p:sp>
        <p:nvSpPr>
          <p:cNvPr id="4" name="Rectangle à coins arrondis 2">
            <a:extLst>
              <a:ext uri="{FF2B5EF4-FFF2-40B4-BE49-F238E27FC236}">
                <a16:creationId xmlns:a16="http://schemas.microsoft.com/office/drawing/2014/main" id="{99AD7678-8137-CA4A-AE9E-BF93993EB10C}"/>
              </a:ext>
            </a:extLst>
          </p:cNvPr>
          <p:cNvSpPr/>
          <p:nvPr/>
        </p:nvSpPr>
        <p:spPr>
          <a:xfrm>
            <a:off x="395868" y="489346"/>
            <a:ext cx="3369309" cy="2939654"/>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7</a:t>
            </a:r>
            <a:r>
              <a:rPr lang="fr-FR" sz="3200" dirty="0"/>
              <a:t>. Election partielle du comité</a:t>
            </a:r>
          </a:p>
        </p:txBody>
      </p:sp>
      <p:sp>
        <p:nvSpPr>
          <p:cNvPr id="5" name="ZoneTexte 4">
            <a:extLst>
              <a:ext uri="{FF2B5EF4-FFF2-40B4-BE49-F238E27FC236}">
                <a16:creationId xmlns:a16="http://schemas.microsoft.com/office/drawing/2014/main" id="{4DD5A8A1-9B91-B14F-B45E-2C0AB0ED2E83}"/>
              </a:ext>
            </a:extLst>
          </p:cNvPr>
          <p:cNvSpPr txBox="1"/>
          <p:nvPr/>
        </p:nvSpPr>
        <p:spPr>
          <a:xfrm>
            <a:off x="2846451" y="5730969"/>
            <a:ext cx="5816285" cy="461665"/>
          </a:xfrm>
          <a:prstGeom prst="rect">
            <a:avLst/>
          </a:prstGeom>
          <a:noFill/>
        </p:spPr>
        <p:txBody>
          <a:bodyPr wrap="square" rtlCol="0">
            <a:spAutoFit/>
          </a:bodyPr>
          <a:lstStyle/>
          <a:p>
            <a:r>
              <a:rPr lang="fr-FR" sz="2400" b="1" dirty="0">
                <a:solidFill>
                  <a:schemeClr val="bg1"/>
                </a:solidFill>
              </a:rPr>
              <a:t>▷  Départ de Carole </a:t>
            </a:r>
            <a:r>
              <a:rPr lang="fr-FR" sz="2400" b="1" dirty="0" err="1">
                <a:solidFill>
                  <a:schemeClr val="bg1"/>
                </a:solidFill>
              </a:rPr>
              <a:t>Maquignaz</a:t>
            </a:r>
            <a:r>
              <a:rPr lang="fr-FR" sz="2400" b="1" dirty="0">
                <a:solidFill>
                  <a:schemeClr val="bg1"/>
                </a:solidFill>
              </a:rPr>
              <a:t> - </a:t>
            </a:r>
            <a:r>
              <a:rPr lang="fr-FR" sz="2400" b="1" dirty="0" err="1">
                <a:solidFill>
                  <a:schemeClr val="bg1"/>
                </a:solidFill>
              </a:rPr>
              <a:t>resp</a:t>
            </a:r>
            <a:r>
              <a:rPr lang="fr-FR" sz="2400" b="1" dirty="0">
                <a:solidFill>
                  <a:schemeClr val="bg1"/>
                </a:solidFill>
              </a:rPr>
              <a:t>. local</a:t>
            </a:r>
          </a:p>
        </p:txBody>
      </p:sp>
    </p:spTree>
    <p:extLst>
      <p:ext uri="{BB962C8B-B14F-4D97-AF65-F5344CB8AC3E}">
        <p14:creationId xmlns:p14="http://schemas.microsoft.com/office/powerpoint/2010/main" val="316787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a field&#10;&#10;Description automatically generated">
            <a:extLst>
              <a:ext uri="{FF2B5EF4-FFF2-40B4-BE49-F238E27FC236}">
                <a16:creationId xmlns:a16="http://schemas.microsoft.com/office/drawing/2014/main" id="{7BECAFBC-7A14-194D-B482-4A9A79B7D498}"/>
              </a:ext>
            </a:extLst>
          </p:cNvPr>
          <p:cNvPicPr>
            <a:picLocks noChangeAspect="1"/>
          </p:cNvPicPr>
          <p:nvPr/>
        </p:nvPicPr>
        <p:blipFill>
          <a:blip r:embed="rId3"/>
          <a:stretch>
            <a:fillRect/>
          </a:stretch>
        </p:blipFill>
        <p:spPr>
          <a:xfrm>
            <a:off x="-744015" y="-60992"/>
            <a:ext cx="10529459" cy="7048646"/>
          </a:xfrm>
          <a:prstGeom prst="rect">
            <a:avLst/>
          </a:prstGeom>
        </p:spPr>
      </p:pic>
      <p:sp>
        <p:nvSpPr>
          <p:cNvPr id="3" name="Rectangle à coins arrondis 2"/>
          <p:cNvSpPr/>
          <p:nvPr/>
        </p:nvSpPr>
        <p:spPr>
          <a:xfrm>
            <a:off x="5408413" y="891943"/>
            <a:ext cx="2777639" cy="1845425"/>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8</a:t>
            </a:r>
            <a:r>
              <a:rPr lang="fr-FR" sz="3200" dirty="0"/>
              <a:t>. Election des vérificateurs des comptes</a:t>
            </a:r>
          </a:p>
        </p:txBody>
      </p:sp>
    </p:spTree>
    <p:extLst>
      <p:ext uri="{BB962C8B-B14F-4D97-AF65-F5344CB8AC3E}">
        <p14:creationId xmlns:p14="http://schemas.microsoft.com/office/powerpoint/2010/main" val="39213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EF1F67-B775-D343-9B47-B3C4A7987FE3}"/>
              </a:ext>
            </a:extLst>
          </p:cNvPr>
          <p:cNvPicPr>
            <a:picLocks noChangeAspect="1"/>
          </p:cNvPicPr>
          <p:nvPr/>
        </p:nvPicPr>
        <p:blipFill rotWithShape="1">
          <a:blip r:embed="rId3"/>
          <a:srcRect l="12031" t="40547" r="12031" b="16737"/>
          <a:stretch/>
        </p:blipFill>
        <p:spPr>
          <a:xfrm>
            <a:off x="0" y="-1"/>
            <a:ext cx="9144000" cy="6858001"/>
          </a:xfrm>
          <a:prstGeom prst="rect">
            <a:avLst/>
          </a:prstGeom>
        </p:spPr>
      </p:pic>
      <p:sp>
        <p:nvSpPr>
          <p:cNvPr id="3" name="Rectangle à coins arrondis 2"/>
          <p:cNvSpPr/>
          <p:nvPr/>
        </p:nvSpPr>
        <p:spPr>
          <a:xfrm>
            <a:off x="5737718" y="654168"/>
            <a:ext cx="3108571" cy="1684498"/>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3200" dirty="0"/>
              <a:t>9. Modifications statutaires</a:t>
            </a:r>
            <a:endParaRPr lang="fr-FR" sz="3200" dirty="0"/>
          </a:p>
        </p:txBody>
      </p:sp>
    </p:spTree>
    <p:extLst>
      <p:ext uri="{BB962C8B-B14F-4D97-AF65-F5344CB8AC3E}">
        <p14:creationId xmlns:p14="http://schemas.microsoft.com/office/powerpoint/2010/main" val="1055282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4003A-A49B-B448-A331-18E55675721F}"/>
              </a:ext>
            </a:extLst>
          </p:cNvPr>
          <p:cNvPicPr>
            <a:picLocks noChangeAspect="1"/>
          </p:cNvPicPr>
          <p:nvPr/>
        </p:nvPicPr>
        <p:blipFill>
          <a:blip r:embed="rId3"/>
          <a:stretch>
            <a:fillRect/>
          </a:stretch>
        </p:blipFill>
        <p:spPr>
          <a:xfrm>
            <a:off x="-655093" y="-55729"/>
            <a:ext cx="10413242" cy="6942162"/>
          </a:xfrm>
          <a:prstGeom prst="rect">
            <a:avLst/>
          </a:prstGeom>
        </p:spPr>
      </p:pic>
      <p:sp>
        <p:nvSpPr>
          <p:cNvPr id="3" name="Rectangle à coins arrondis 2"/>
          <p:cNvSpPr/>
          <p:nvPr/>
        </p:nvSpPr>
        <p:spPr>
          <a:xfrm>
            <a:off x="736980" y="4644334"/>
            <a:ext cx="2967644" cy="1845425"/>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1</a:t>
            </a:r>
            <a:r>
              <a:rPr lang="fr-FR" sz="3200" dirty="0"/>
              <a:t>. Approbation</a:t>
            </a:r>
            <a:br>
              <a:rPr lang="fr-FR" sz="3200" dirty="0"/>
            </a:br>
            <a:r>
              <a:rPr lang="fr-FR" sz="3200" dirty="0"/>
              <a:t>de l’ordre</a:t>
            </a:r>
            <a:br>
              <a:rPr lang="fr-FR" sz="3200" dirty="0"/>
            </a:br>
            <a:r>
              <a:rPr lang="fr-FR" sz="3200" dirty="0"/>
              <a:t>du jour</a:t>
            </a:r>
          </a:p>
        </p:txBody>
      </p:sp>
    </p:spTree>
    <p:extLst>
      <p:ext uri="{BB962C8B-B14F-4D97-AF65-F5344CB8AC3E}">
        <p14:creationId xmlns:p14="http://schemas.microsoft.com/office/powerpoint/2010/main" val="1936572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5"/>
          <p:cNvSpPr txBox="1">
            <a:spLocks noGrp="1"/>
          </p:cNvSpPr>
          <p:nvPr>
            <p:ph type="title"/>
          </p:nvPr>
        </p:nvSpPr>
        <p:spPr>
          <a:xfrm>
            <a:off x="628650" y="365126"/>
            <a:ext cx="64205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Nom, </a:t>
            </a:r>
            <a:r>
              <a:rPr lang="en-GB" dirty="0" err="1"/>
              <a:t>siège</a:t>
            </a:r>
            <a:r>
              <a:rPr lang="en-GB" dirty="0"/>
              <a:t> et affiliation</a:t>
            </a:r>
            <a:endParaRPr dirty="0"/>
          </a:p>
        </p:txBody>
      </p:sp>
      <p:pic>
        <p:nvPicPr>
          <p:cNvPr id="213" name="Google Shape;213;p15"/>
          <p:cNvPicPr preferRelativeResize="0"/>
          <p:nvPr/>
        </p:nvPicPr>
        <p:blipFill rotWithShape="1">
          <a:blip r:embed="rId3">
            <a:alphaModFix/>
          </a:blip>
          <a:srcRect/>
          <a:stretch/>
        </p:blipFill>
        <p:spPr>
          <a:xfrm>
            <a:off x="7132321" y="230341"/>
            <a:ext cx="1853738" cy="1418783"/>
          </a:xfrm>
          <a:prstGeom prst="rect">
            <a:avLst/>
          </a:prstGeom>
          <a:noFill/>
          <a:ln>
            <a:noFill/>
          </a:ln>
        </p:spPr>
      </p:pic>
      <p:graphicFrame>
        <p:nvGraphicFramePr>
          <p:cNvPr id="215" name="Google Shape;215;p15"/>
          <p:cNvGraphicFramePr/>
          <p:nvPr/>
        </p:nvGraphicFramePr>
        <p:xfrm>
          <a:off x="8126963" y="3125755"/>
          <a:ext cx="208300" cy="365770"/>
        </p:xfrm>
        <a:graphic>
          <a:graphicData uri="http://schemas.openxmlformats.org/drawingml/2006/table">
            <a:tbl>
              <a:tblPr>
                <a:noFill/>
              </a:tblPr>
              <a:tblGrid>
                <a:gridCol w="208300">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 name="Tableau 3">
            <a:extLst>
              <a:ext uri="{FF2B5EF4-FFF2-40B4-BE49-F238E27FC236}">
                <a16:creationId xmlns:a16="http://schemas.microsoft.com/office/drawing/2014/main" id="{709F3C84-C285-7A4D-9BEC-7450A49C27D6}"/>
              </a:ext>
            </a:extLst>
          </p:cNvPr>
          <p:cNvGraphicFramePr>
            <a:graphicFrameLocks noGrp="1"/>
          </p:cNvGraphicFramePr>
          <p:nvPr>
            <p:extLst>
              <p:ext uri="{D42A27DB-BD31-4B8C-83A1-F6EECF244321}">
                <p14:modId xmlns:p14="http://schemas.microsoft.com/office/powerpoint/2010/main" val="3379521242"/>
              </p:ext>
            </p:extLst>
          </p:nvPr>
        </p:nvGraphicFramePr>
        <p:xfrm>
          <a:off x="628650" y="1649124"/>
          <a:ext cx="7706613" cy="4394200"/>
        </p:xfrm>
        <a:graphic>
          <a:graphicData uri="http://schemas.openxmlformats.org/drawingml/2006/table">
            <a:tbl>
              <a:tblPr firstRow="1" bandRow="1">
                <a:tableStyleId>{5C22544A-7EE6-4342-B048-85BDC9FD1C3A}</a:tableStyleId>
              </a:tblPr>
              <a:tblGrid>
                <a:gridCol w="7706613">
                  <a:extLst>
                    <a:ext uri="{9D8B030D-6E8A-4147-A177-3AD203B41FA5}">
                      <a16:colId xmlns:a16="http://schemas.microsoft.com/office/drawing/2014/main" val="3179898650"/>
                    </a:ext>
                  </a:extLst>
                </a:gridCol>
              </a:tblGrid>
              <a:tr h="370840">
                <a:tc>
                  <a:txBody>
                    <a:bodyPr/>
                    <a:lstStyle/>
                    <a:p>
                      <a:r>
                        <a:rPr lang="fr-FR" sz="1800" b="1" kern="1200" dirty="0">
                          <a:solidFill>
                            <a:schemeClr val="tx1"/>
                          </a:solidFill>
                          <a:effectLst/>
                          <a:latin typeface="+mn-lt"/>
                          <a:ea typeface="+mn-ea"/>
                          <a:cs typeface="+mn-cs"/>
                        </a:rPr>
                        <a:t>Art. 1</a:t>
                      </a:r>
                      <a:endParaRPr lang="fr-CH" sz="1800" b="1" kern="1200" dirty="0">
                        <a:solidFill>
                          <a:schemeClr val="tx1"/>
                        </a:solidFill>
                        <a:effectLst/>
                        <a:latin typeface="+mn-lt"/>
                        <a:ea typeface="+mn-ea"/>
                        <a:cs typeface="+mn-cs"/>
                      </a:endParaRPr>
                    </a:p>
                    <a:p>
                      <a:r>
                        <a:rPr lang="fr-FR" sz="1800" b="0" kern="1200" dirty="0">
                          <a:solidFill>
                            <a:schemeClr val="tx1"/>
                          </a:solidFill>
                          <a:effectLst/>
                          <a:latin typeface="+mn-lt"/>
                          <a:ea typeface="+mn-ea"/>
                          <a:cs typeface="+mn-cs"/>
                        </a:rPr>
                        <a:t>Le Groupe scout de Nyon « Les Trois-Jetées », désigné ci-après « Groupe Trois-Jetées » est constitué en association au sens des articles 60 et suivants du Code civil suisse (CCS). Il s’agit d’une association sans but lucratif, sans affiliation politique ni confessionnelle, ouverte à tous, sans distinction de race, d’origine et de croyance. Sa durée est illimitée. Elle a son siège à Nyon et son adresse au domicile du chef de Groupe.</a:t>
                      </a:r>
                      <a:endParaRPr lang="fr-CH" sz="1800" b="0" kern="1200" dirty="0">
                        <a:solidFill>
                          <a:schemeClr val="tx1"/>
                        </a:solidFill>
                        <a:effectLst/>
                        <a:latin typeface="+mn-lt"/>
                        <a:ea typeface="+mn-ea"/>
                        <a:cs typeface="+mn-cs"/>
                      </a:endParaRPr>
                    </a:p>
                  </a:txBody>
                  <a:tcPr>
                    <a:noFill/>
                  </a:tcPr>
                </a:tc>
                <a:extLst>
                  <a:ext uri="{0D108BD9-81ED-4DB2-BD59-A6C34878D82A}">
                    <a16:rowId xmlns:a16="http://schemas.microsoft.com/office/drawing/2014/main" val="3252113916"/>
                  </a:ext>
                </a:extLst>
              </a:tr>
              <a:tr h="370840">
                <a:tc>
                  <a:txBody>
                    <a:bodyPr/>
                    <a:lstStyle/>
                    <a:p>
                      <a:pPr algn="ctr"/>
                      <a:r>
                        <a:rPr lang="fr-CH" dirty="0">
                          <a:solidFill>
                            <a:schemeClr val="tx1"/>
                          </a:solidFill>
                        </a:rPr>
                        <a:t>Proposition:</a:t>
                      </a:r>
                    </a:p>
                  </a:txBody>
                  <a:tcPr/>
                </a:tc>
                <a:extLst>
                  <a:ext uri="{0D108BD9-81ED-4DB2-BD59-A6C34878D82A}">
                    <a16:rowId xmlns:a16="http://schemas.microsoft.com/office/drawing/2014/main" val="4015636401"/>
                  </a:ext>
                </a:extLst>
              </a:tr>
              <a:tr h="370840">
                <a:tc>
                  <a:txBody>
                    <a:bodyPr/>
                    <a:lstStyle/>
                    <a:p>
                      <a:r>
                        <a:rPr lang="fr-FR" sz="1800" b="1" kern="1200" dirty="0">
                          <a:solidFill>
                            <a:schemeClr val="tx1"/>
                          </a:solidFill>
                          <a:effectLst/>
                          <a:latin typeface="+mn-lt"/>
                          <a:ea typeface="+mn-ea"/>
                          <a:cs typeface="+mn-cs"/>
                        </a:rPr>
                        <a:t>Art. 1 - modifié</a:t>
                      </a:r>
                      <a:endParaRPr lang="fr-CH" sz="1800" b="1" kern="1200" dirty="0">
                        <a:solidFill>
                          <a:schemeClr val="tx1"/>
                        </a:solidFill>
                        <a:effectLst/>
                        <a:latin typeface="+mn-lt"/>
                        <a:ea typeface="+mn-ea"/>
                        <a:cs typeface="+mn-cs"/>
                      </a:endParaRPr>
                    </a:p>
                    <a:p>
                      <a:r>
                        <a:rPr lang="fr-FR" sz="1800" kern="1200" dirty="0">
                          <a:solidFill>
                            <a:schemeClr val="tx1"/>
                          </a:solidFill>
                          <a:effectLst/>
                          <a:latin typeface="+mn-lt"/>
                          <a:ea typeface="+mn-ea"/>
                          <a:cs typeface="+mn-cs"/>
                        </a:rPr>
                        <a:t>Le Groupe scout de Nyon « Les Trois-Jetées », désigné ci-après « Groupe Trois-Jetées » est constitué en association au sens des articles 60 et suivants du Code civil suisse (CCS). Il s’agit d’une association sans but lucratif, sans affiliation politique ni confessionnelle, ouverte à tous, sans distinction de race, d’origine et de croyance. Sa durée est illimitée. Elle a son siège à Nyon et son adresse au domicile </a:t>
                      </a:r>
                      <a:r>
                        <a:rPr lang="fr-FR" sz="1800" kern="1200" dirty="0">
                          <a:solidFill>
                            <a:schemeClr val="tx1"/>
                          </a:solidFill>
                          <a:effectLst/>
                          <a:highlight>
                            <a:srgbClr val="FFFF00"/>
                          </a:highlight>
                          <a:latin typeface="+mn-lt"/>
                          <a:ea typeface="+mn-ea"/>
                          <a:cs typeface="+mn-cs"/>
                        </a:rPr>
                        <a:t>du Président du Comité de soutien</a:t>
                      </a:r>
                      <a:r>
                        <a:rPr lang="fr-FR" sz="1800" kern="1200" dirty="0">
                          <a:solidFill>
                            <a:schemeClr val="tx1"/>
                          </a:solidFill>
                          <a:effectLst/>
                          <a:latin typeface="+mn-lt"/>
                          <a:ea typeface="+mn-ea"/>
                          <a:cs typeface="+mn-cs"/>
                        </a:rPr>
                        <a:t>.</a:t>
                      </a:r>
                      <a:endParaRPr lang="fr-CH" dirty="0">
                        <a:solidFill>
                          <a:schemeClr val="tx1"/>
                        </a:solidFill>
                      </a:endParaRPr>
                    </a:p>
                  </a:txBody>
                  <a:tcPr/>
                </a:tc>
                <a:extLst>
                  <a:ext uri="{0D108BD9-81ED-4DB2-BD59-A6C34878D82A}">
                    <a16:rowId xmlns:a16="http://schemas.microsoft.com/office/drawing/2014/main" val="1622412789"/>
                  </a:ext>
                </a:extLst>
              </a:tr>
            </a:tbl>
          </a:graphicData>
        </a:graphic>
      </p:graphicFrame>
    </p:spTree>
    <p:extLst>
      <p:ext uri="{BB962C8B-B14F-4D97-AF65-F5344CB8AC3E}">
        <p14:creationId xmlns:p14="http://schemas.microsoft.com/office/powerpoint/2010/main" val="2437008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5"/>
          <p:cNvSpPr txBox="1">
            <a:spLocks noGrp="1"/>
          </p:cNvSpPr>
          <p:nvPr>
            <p:ph type="title"/>
          </p:nvPr>
        </p:nvSpPr>
        <p:spPr>
          <a:xfrm>
            <a:off x="628650" y="365126"/>
            <a:ext cx="64205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Le chef de Groupe</a:t>
            </a:r>
            <a:endParaRPr dirty="0"/>
          </a:p>
        </p:txBody>
      </p:sp>
      <p:pic>
        <p:nvPicPr>
          <p:cNvPr id="213" name="Google Shape;213;p15"/>
          <p:cNvPicPr preferRelativeResize="0"/>
          <p:nvPr/>
        </p:nvPicPr>
        <p:blipFill rotWithShape="1">
          <a:blip r:embed="rId3">
            <a:alphaModFix/>
          </a:blip>
          <a:srcRect/>
          <a:stretch/>
        </p:blipFill>
        <p:spPr>
          <a:xfrm>
            <a:off x="7132321" y="230341"/>
            <a:ext cx="1853738" cy="1418783"/>
          </a:xfrm>
          <a:prstGeom prst="rect">
            <a:avLst/>
          </a:prstGeom>
          <a:noFill/>
          <a:ln>
            <a:noFill/>
          </a:ln>
        </p:spPr>
      </p:pic>
      <p:graphicFrame>
        <p:nvGraphicFramePr>
          <p:cNvPr id="215" name="Google Shape;215;p15"/>
          <p:cNvGraphicFramePr/>
          <p:nvPr/>
        </p:nvGraphicFramePr>
        <p:xfrm>
          <a:off x="8126963" y="3125755"/>
          <a:ext cx="208300" cy="365770"/>
        </p:xfrm>
        <a:graphic>
          <a:graphicData uri="http://schemas.openxmlformats.org/drawingml/2006/table">
            <a:tbl>
              <a:tblPr>
                <a:noFill/>
              </a:tblPr>
              <a:tblGrid>
                <a:gridCol w="208300">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 name="Tableau 3">
            <a:extLst>
              <a:ext uri="{FF2B5EF4-FFF2-40B4-BE49-F238E27FC236}">
                <a16:creationId xmlns:a16="http://schemas.microsoft.com/office/drawing/2014/main" id="{709F3C84-C285-7A4D-9BEC-7450A49C27D6}"/>
              </a:ext>
            </a:extLst>
          </p:cNvPr>
          <p:cNvGraphicFramePr>
            <a:graphicFrameLocks noGrp="1"/>
          </p:cNvGraphicFramePr>
          <p:nvPr>
            <p:extLst>
              <p:ext uri="{D42A27DB-BD31-4B8C-83A1-F6EECF244321}">
                <p14:modId xmlns:p14="http://schemas.microsoft.com/office/powerpoint/2010/main" val="3354662061"/>
              </p:ext>
            </p:extLst>
          </p:nvPr>
        </p:nvGraphicFramePr>
        <p:xfrm>
          <a:off x="628650" y="1351410"/>
          <a:ext cx="7706613" cy="5217160"/>
        </p:xfrm>
        <a:graphic>
          <a:graphicData uri="http://schemas.openxmlformats.org/drawingml/2006/table">
            <a:tbl>
              <a:tblPr firstRow="1" bandRow="1">
                <a:tableStyleId>{5C22544A-7EE6-4342-B048-85BDC9FD1C3A}</a:tableStyleId>
              </a:tblPr>
              <a:tblGrid>
                <a:gridCol w="7706613">
                  <a:extLst>
                    <a:ext uri="{9D8B030D-6E8A-4147-A177-3AD203B41FA5}">
                      <a16:colId xmlns:a16="http://schemas.microsoft.com/office/drawing/2014/main" val="3179898650"/>
                    </a:ext>
                  </a:extLst>
                </a:gridCol>
              </a:tblGrid>
              <a:tr h="370840">
                <a:tc>
                  <a:txBody>
                    <a:bodyPr/>
                    <a:lstStyle/>
                    <a:p>
                      <a:r>
                        <a:rPr lang="fr-FR" sz="1800" b="1" kern="1200" dirty="0">
                          <a:solidFill>
                            <a:schemeClr val="tx1"/>
                          </a:solidFill>
                          <a:effectLst/>
                          <a:latin typeface="+mn-lt"/>
                          <a:ea typeface="+mn-ea"/>
                          <a:cs typeface="+mn-cs"/>
                        </a:rPr>
                        <a:t>Art. 9</a:t>
                      </a:r>
                      <a:endParaRPr lang="fr-CH" sz="1800" b="1" kern="1200" dirty="0">
                        <a:solidFill>
                          <a:schemeClr val="tx1"/>
                        </a:solidFill>
                        <a:effectLst/>
                        <a:latin typeface="+mn-lt"/>
                        <a:ea typeface="+mn-ea"/>
                        <a:cs typeface="+mn-cs"/>
                      </a:endParaRPr>
                    </a:p>
                    <a:p>
                      <a:r>
                        <a:rPr lang="fr-FR" sz="1800" b="0" kern="1200" dirty="0">
                          <a:solidFill>
                            <a:schemeClr val="tx1"/>
                          </a:solidFill>
                          <a:effectLst/>
                          <a:latin typeface="+mn-lt"/>
                          <a:ea typeface="+mn-ea"/>
                          <a:cs typeface="+mn-cs"/>
                        </a:rPr>
                        <a:t>[…]</a:t>
                      </a:r>
                      <a:r>
                        <a:rPr lang="fr-FR" sz="1800" b="1" kern="1200" dirty="0">
                          <a:solidFill>
                            <a:schemeClr val="lt1"/>
                          </a:solidFill>
                          <a:effectLst/>
                          <a:latin typeface="+mn-lt"/>
                          <a:ea typeface="+mn-ea"/>
                          <a:cs typeface="+mn-cs"/>
                        </a:rPr>
                        <a:t> </a:t>
                      </a:r>
                      <a:r>
                        <a:rPr lang="fr-FR" sz="1800" b="0" kern="1200" dirty="0">
                          <a:solidFill>
                            <a:schemeClr val="tx1"/>
                          </a:solidFill>
                          <a:effectLst/>
                          <a:latin typeface="+mn-lt"/>
                          <a:ea typeface="+mn-ea"/>
                          <a:cs typeface="+mn-cs"/>
                        </a:rPr>
                        <a:t>Rôle du chef de Groupe : </a:t>
                      </a:r>
                      <a:r>
                        <a:rPr lang="fr-CH" sz="1800" b="0" u="none" strike="noStrike" kern="1200" dirty="0">
                          <a:solidFill>
                            <a:schemeClr val="tx1"/>
                          </a:solidFill>
                          <a:effectLst/>
                          <a:latin typeface="+mn-lt"/>
                          <a:ea typeface="+mn-ea"/>
                          <a:cs typeface="+mn-cs"/>
                        </a:rPr>
                        <a:t>[…] </a:t>
                      </a:r>
                    </a:p>
                    <a:p>
                      <a:pPr marL="285750" indent="-285750">
                        <a:buFont typeface="Arial" panose="020B0604020202020204" pitchFamily="34" charset="0"/>
                        <a:buChar char="•"/>
                      </a:pPr>
                      <a:r>
                        <a:rPr lang="fr-FR" sz="1800" b="0" u="none" strike="noStrike" kern="1200" dirty="0">
                          <a:solidFill>
                            <a:schemeClr val="tx1"/>
                          </a:solidFill>
                          <a:effectLst/>
                          <a:latin typeface="+mn-lt"/>
                          <a:ea typeface="+mn-ea"/>
                          <a:cs typeface="+mn-cs"/>
                        </a:rPr>
                        <a:t>De concert avec le Comité de soutien, il planifie les contacts avec les parents, les autorités et les médias ;</a:t>
                      </a:r>
                      <a:endParaRPr lang="fr-CH" sz="1800" b="0" u="none" strike="noStrike" kern="1200" dirty="0">
                        <a:solidFill>
                          <a:schemeClr val="tx1"/>
                        </a:solidFill>
                        <a:effectLst/>
                        <a:latin typeface="+mn-lt"/>
                        <a:ea typeface="+mn-ea"/>
                        <a:cs typeface="+mn-cs"/>
                      </a:endParaRPr>
                    </a:p>
                    <a:p>
                      <a:pPr marL="285750" lvl="0" indent="-285750" fontAlgn="base">
                        <a:buFont typeface="Arial" panose="020B0604020202020204" pitchFamily="34" charset="0"/>
                        <a:buChar char="•"/>
                      </a:pPr>
                      <a:r>
                        <a:rPr lang="fr-FR" sz="1800" b="0" u="none" strike="noStrike" kern="1200" dirty="0">
                          <a:solidFill>
                            <a:schemeClr val="tx1"/>
                          </a:solidFill>
                          <a:effectLst/>
                          <a:latin typeface="+mn-lt"/>
                          <a:ea typeface="+mn-ea"/>
                          <a:cs typeface="+mn-cs"/>
                        </a:rPr>
                        <a:t>Représente le groupe vis-à-vis de l'Association du scoutisme vaudois et du Mouvement scout de Suisse ;</a:t>
                      </a:r>
                      <a:endParaRPr lang="fr-CH" sz="1800" b="0" u="none" strike="noStrike" kern="1200" dirty="0">
                        <a:solidFill>
                          <a:schemeClr val="tx1"/>
                        </a:solidFill>
                        <a:effectLst/>
                        <a:latin typeface="+mn-lt"/>
                        <a:ea typeface="+mn-ea"/>
                        <a:cs typeface="+mn-cs"/>
                      </a:endParaRPr>
                    </a:p>
                    <a:p>
                      <a:pPr marL="285750" lvl="0" indent="-285750" fontAlgn="base">
                        <a:buFont typeface="Arial" panose="020B0604020202020204" pitchFamily="34" charset="0"/>
                        <a:buChar char="•"/>
                      </a:pPr>
                      <a:r>
                        <a:rPr lang="fr-FR" sz="1800" b="0" u="none" strike="noStrike" kern="1200" dirty="0">
                          <a:solidFill>
                            <a:schemeClr val="tx1"/>
                          </a:solidFill>
                          <a:effectLst/>
                          <a:latin typeface="+mn-lt"/>
                          <a:ea typeface="+mn-ea"/>
                          <a:cs typeface="+mn-cs"/>
                        </a:rPr>
                        <a:t>Présente un bref rapport d'activité à l'Assemblée générale ;</a:t>
                      </a:r>
                      <a:r>
                        <a:rPr lang="fr-FR" sz="1800" b="1" kern="1200" dirty="0">
                          <a:solidFill>
                            <a:schemeClr val="lt1"/>
                          </a:solidFill>
                          <a:effectLst/>
                          <a:latin typeface="+mn-lt"/>
                          <a:ea typeface="+mn-ea"/>
                          <a:cs typeface="+mn-cs"/>
                        </a:rPr>
                        <a:t>m</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FR" sz="1800" b="0" u="none" strike="noStrike" kern="1200" dirty="0">
                          <a:solidFill>
                            <a:schemeClr val="tx1"/>
                          </a:solidFill>
                          <a:effectLst/>
                          <a:latin typeface="+mn-lt"/>
                          <a:ea typeface="+mn-ea"/>
                          <a:cs typeface="+mn-cs"/>
                        </a:rPr>
                        <a:t>Nomme le chef de Groupe adjoint</a:t>
                      </a:r>
                      <a:endParaRPr lang="fr-CH" sz="1800" b="0" u="none" strike="noStrike" kern="1200" dirty="0">
                        <a:solidFill>
                          <a:schemeClr val="tx1"/>
                        </a:solidFill>
                        <a:effectLst/>
                        <a:latin typeface="+mn-lt"/>
                        <a:ea typeface="+mn-ea"/>
                        <a:cs typeface="+mn-cs"/>
                      </a:endParaRPr>
                    </a:p>
                  </a:txBody>
                  <a:tcPr>
                    <a:noFill/>
                  </a:tcPr>
                </a:tc>
                <a:extLst>
                  <a:ext uri="{0D108BD9-81ED-4DB2-BD59-A6C34878D82A}">
                    <a16:rowId xmlns:a16="http://schemas.microsoft.com/office/drawing/2014/main" val="3252113916"/>
                  </a:ext>
                </a:extLst>
              </a:tr>
              <a:tr h="370840">
                <a:tc>
                  <a:txBody>
                    <a:bodyPr/>
                    <a:lstStyle/>
                    <a:p>
                      <a:pPr algn="ctr"/>
                      <a:r>
                        <a:rPr lang="fr-CH" dirty="0">
                          <a:solidFill>
                            <a:schemeClr val="tx1"/>
                          </a:solidFill>
                        </a:rPr>
                        <a:t>Proposition:</a:t>
                      </a:r>
                    </a:p>
                  </a:txBody>
                  <a:tcPr/>
                </a:tc>
                <a:extLst>
                  <a:ext uri="{0D108BD9-81ED-4DB2-BD59-A6C34878D82A}">
                    <a16:rowId xmlns:a16="http://schemas.microsoft.com/office/drawing/2014/main" val="4015636401"/>
                  </a:ext>
                </a:extLst>
              </a:tr>
              <a:tr h="370840">
                <a:tc>
                  <a:txBody>
                    <a:bodyPr/>
                    <a:lstStyle/>
                    <a:p>
                      <a:r>
                        <a:rPr lang="fr-FR" sz="1800" b="1" kern="1200" dirty="0">
                          <a:solidFill>
                            <a:schemeClr val="tx1"/>
                          </a:solidFill>
                          <a:effectLst/>
                          <a:latin typeface="+mn-lt"/>
                          <a:ea typeface="+mn-ea"/>
                          <a:cs typeface="+mn-cs"/>
                        </a:rPr>
                        <a:t>Art. 9 - modifié</a:t>
                      </a:r>
                      <a:endParaRPr lang="fr-CH" sz="1800" b="1" kern="1200" dirty="0">
                        <a:solidFill>
                          <a:schemeClr val="tx1"/>
                        </a:solidFill>
                        <a:effectLst/>
                        <a:latin typeface="+mn-lt"/>
                        <a:ea typeface="+mn-ea"/>
                        <a:cs typeface="+mn-cs"/>
                      </a:endParaRPr>
                    </a:p>
                    <a:p>
                      <a:r>
                        <a:rPr lang="fr-FR" sz="1800" b="0" kern="1200" dirty="0">
                          <a:solidFill>
                            <a:schemeClr val="tx1"/>
                          </a:solidFill>
                          <a:effectLst/>
                          <a:latin typeface="+mn-lt"/>
                          <a:ea typeface="+mn-ea"/>
                          <a:cs typeface="+mn-cs"/>
                        </a:rPr>
                        <a:t>[…]</a:t>
                      </a:r>
                      <a:r>
                        <a:rPr lang="fr-FR" sz="1800" b="1" kern="1200" dirty="0">
                          <a:solidFill>
                            <a:schemeClr val="lt1"/>
                          </a:solidFill>
                          <a:effectLst/>
                          <a:latin typeface="+mn-lt"/>
                          <a:ea typeface="+mn-ea"/>
                          <a:cs typeface="+mn-cs"/>
                        </a:rPr>
                        <a:t> </a:t>
                      </a:r>
                      <a:r>
                        <a:rPr lang="fr-FR" sz="1800" b="0" kern="1200" dirty="0">
                          <a:solidFill>
                            <a:schemeClr val="tx1"/>
                          </a:solidFill>
                          <a:effectLst/>
                          <a:latin typeface="+mn-lt"/>
                          <a:ea typeface="+mn-ea"/>
                          <a:cs typeface="+mn-cs"/>
                        </a:rPr>
                        <a:t>Rôle du chef de Groupe : </a:t>
                      </a:r>
                      <a:r>
                        <a:rPr lang="fr-CH" sz="1800" b="0" u="none" strike="noStrike" kern="1200" dirty="0">
                          <a:solidFill>
                            <a:schemeClr val="tx1"/>
                          </a:solidFill>
                          <a:effectLst/>
                          <a:latin typeface="+mn-lt"/>
                          <a:ea typeface="+mn-ea"/>
                          <a:cs typeface="+mn-cs"/>
                        </a:rPr>
                        <a:t>[…] </a:t>
                      </a:r>
                    </a:p>
                    <a:p>
                      <a:pPr marL="285750" indent="-285750">
                        <a:buFont typeface="Arial" panose="020B0604020202020204" pitchFamily="34" charset="0"/>
                        <a:buChar char="•"/>
                      </a:pPr>
                      <a:r>
                        <a:rPr lang="fr-FR" sz="1800" b="0" u="none" strike="noStrike" kern="1200" dirty="0">
                          <a:solidFill>
                            <a:schemeClr val="tx1"/>
                          </a:solidFill>
                          <a:effectLst/>
                          <a:latin typeface="+mn-lt"/>
                          <a:ea typeface="+mn-ea"/>
                          <a:cs typeface="+mn-cs"/>
                        </a:rPr>
                        <a:t>De concert avec le Comité de soutien, il planifie les contacts avec les parents, les autorités et les médias ;</a:t>
                      </a:r>
                      <a:endParaRPr lang="fr-CH" sz="1800" b="0" u="none" strike="noStrike" kern="1200" dirty="0">
                        <a:solidFill>
                          <a:schemeClr val="tx1"/>
                        </a:solidFill>
                        <a:effectLst/>
                        <a:latin typeface="+mn-lt"/>
                        <a:ea typeface="+mn-ea"/>
                        <a:cs typeface="+mn-cs"/>
                      </a:endParaRPr>
                    </a:p>
                    <a:p>
                      <a:pPr marL="285750" lvl="0" indent="-285750" fontAlgn="base">
                        <a:buFont typeface="Arial" panose="020B0604020202020204" pitchFamily="34" charset="0"/>
                        <a:buChar char="•"/>
                      </a:pPr>
                      <a:r>
                        <a:rPr lang="fr-FR" sz="1800" b="0" u="none" strike="noStrike" kern="1200" dirty="0">
                          <a:solidFill>
                            <a:schemeClr val="tx1"/>
                          </a:solidFill>
                          <a:effectLst/>
                          <a:latin typeface="+mn-lt"/>
                          <a:ea typeface="+mn-ea"/>
                          <a:cs typeface="+mn-cs"/>
                        </a:rPr>
                        <a:t>Représente le groupe vis-à-vis de l'Association du scoutisme vaudois et du Mouvement scout de Suisse ;</a:t>
                      </a:r>
                      <a:endParaRPr lang="fr-CH" sz="1800" b="0" u="none" strike="noStrike" kern="1200" dirty="0">
                        <a:solidFill>
                          <a:schemeClr val="tx1"/>
                        </a:solidFill>
                        <a:effectLst/>
                        <a:latin typeface="+mn-lt"/>
                        <a:ea typeface="+mn-ea"/>
                        <a:cs typeface="+mn-cs"/>
                      </a:endParaRPr>
                    </a:p>
                    <a:p>
                      <a:pPr marL="285750" lvl="0" indent="-285750" fontAlgn="base">
                        <a:buFont typeface="Arial" panose="020B0604020202020204" pitchFamily="34" charset="0"/>
                        <a:buChar char="•"/>
                      </a:pPr>
                      <a:r>
                        <a:rPr lang="fr-FR" sz="1800" b="0" u="none" strike="noStrike" kern="1200" dirty="0">
                          <a:solidFill>
                            <a:schemeClr val="tx1"/>
                          </a:solidFill>
                          <a:effectLst/>
                          <a:latin typeface="+mn-lt"/>
                          <a:ea typeface="+mn-ea"/>
                          <a:cs typeface="+mn-cs"/>
                        </a:rPr>
                        <a:t>Présente un bref rapport d'activité à l'Assemblée générale ;</a:t>
                      </a:r>
                      <a:r>
                        <a:rPr lang="fr-FR" sz="1800" b="1" kern="1200" dirty="0">
                          <a:solidFill>
                            <a:schemeClr val="lt1"/>
                          </a:solidFill>
                          <a:effectLst/>
                          <a:latin typeface="+mn-lt"/>
                          <a:ea typeface="+mn-ea"/>
                          <a:cs typeface="+mn-cs"/>
                        </a:rPr>
                        <a:t>m</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FR" sz="1800" b="0" u="none" strike="noStrike" kern="1200" dirty="0">
                          <a:solidFill>
                            <a:schemeClr val="tx1"/>
                          </a:solidFill>
                          <a:effectLst/>
                          <a:latin typeface="+mn-lt"/>
                          <a:ea typeface="+mn-ea"/>
                          <a:cs typeface="+mn-cs"/>
                        </a:rPr>
                        <a:t>Nomme le chef de Groupe adjoint, </a:t>
                      </a:r>
                      <a:r>
                        <a:rPr lang="fr-FR" sz="1800" kern="1200" dirty="0">
                          <a:solidFill>
                            <a:schemeClr val="dk1"/>
                          </a:solidFill>
                          <a:effectLst/>
                          <a:highlight>
                            <a:srgbClr val="FFFF00"/>
                          </a:highlight>
                          <a:latin typeface="+mn-lt"/>
                          <a:ea typeface="+mn-ea"/>
                          <a:cs typeface="+mn-cs"/>
                        </a:rPr>
                        <a:t>sur proposition de la Maîtrise qui délibère et s’organise librement à cet effet.</a:t>
                      </a:r>
                      <a:r>
                        <a:rPr lang="fr-CH" dirty="0">
                          <a:effectLst/>
                        </a:rPr>
                        <a:t> </a:t>
                      </a:r>
                      <a:endParaRPr lang="fr-CH" sz="1800" b="0" u="none" strike="noStrike" kern="1200" dirty="0">
                        <a:solidFill>
                          <a:schemeClr val="tx1"/>
                        </a:solidFill>
                        <a:effectLst/>
                        <a:latin typeface="+mn-lt"/>
                        <a:ea typeface="+mn-ea"/>
                        <a:cs typeface="+mn-cs"/>
                      </a:endParaRPr>
                    </a:p>
                  </a:txBody>
                  <a:tcPr/>
                </a:tc>
                <a:extLst>
                  <a:ext uri="{0D108BD9-81ED-4DB2-BD59-A6C34878D82A}">
                    <a16:rowId xmlns:a16="http://schemas.microsoft.com/office/drawing/2014/main" val="1622412789"/>
                  </a:ext>
                </a:extLst>
              </a:tr>
            </a:tbl>
          </a:graphicData>
        </a:graphic>
      </p:graphicFrame>
    </p:spTree>
    <p:extLst>
      <p:ext uri="{BB962C8B-B14F-4D97-AF65-F5344CB8AC3E}">
        <p14:creationId xmlns:p14="http://schemas.microsoft.com/office/powerpoint/2010/main" val="3781577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5"/>
          <p:cNvSpPr txBox="1">
            <a:spLocks noGrp="1"/>
          </p:cNvSpPr>
          <p:nvPr>
            <p:ph type="title"/>
          </p:nvPr>
        </p:nvSpPr>
        <p:spPr>
          <a:xfrm>
            <a:off x="628650" y="365126"/>
            <a:ext cx="64205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Le </a:t>
            </a:r>
            <a:r>
              <a:rPr lang="en-GB" dirty="0" err="1"/>
              <a:t>Comité</a:t>
            </a:r>
            <a:r>
              <a:rPr lang="en-GB" dirty="0"/>
              <a:t> de </a:t>
            </a:r>
            <a:r>
              <a:rPr lang="en-GB" dirty="0" err="1"/>
              <a:t>soutien</a:t>
            </a:r>
            <a:endParaRPr dirty="0"/>
          </a:p>
        </p:txBody>
      </p:sp>
      <p:pic>
        <p:nvPicPr>
          <p:cNvPr id="213" name="Google Shape;213;p15"/>
          <p:cNvPicPr preferRelativeResize="0"/>
          <p:nvPr/>
        </p:nvPicPr>
        <p:blipFill rotWithShape="1">
          <a:blip r:embed="rId3">
            <a:alphaModFix/>
          </a:blip>
          <a:srcRect/>
          <a:stretch/>
        </p:blipFill>
        <p:spPr>
          <a:xfrm>
            <a:off x="7132321" y="230341"/>
            <a:ext cx="1853738" cy="1418783"/>
          </a:xfrm>
          <a:prstGeom prst="rect">
            <a:avLst/>
          </a:prstGeom>
          <a:noFill/>
          <a:ln>
            <a:noFill/>
          </a:ln>
        </p:spPr>
      </p:pic>
      <p:graphicFrame>
        <p:nvGraphicFramePr>
          <p:cNvPr id="215" name="Google Shape;215;p15"/>
          <p:cNvGraphicFramePr/>
          <p:nvPr/>
        </p:nvGraphicFramePr>
        <p:xfrm>
          <a:off x="8126963" y="3125755"/>
          <a:ext cx="208300" cy="365770"/>
        </p:xfrm>
        <a:graphic>
          <a:graphicData uri="http://schemas.openxmlformats.org/drawingml/2006/table">
            <a:tbl>
              <a:tblPr>
                <a:noFill/>
              </a:tblPr>
              <a:tblGrid>
                <a:gridCol w="208300">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 name="Tableau 3">
            <a:extLst>
              <a:ext uri="{FF2B5EF4-FFF2-40B4-BE49-F238E27FC236}">
                <a16:creationId xmlns:a16="http://schemas.microsoft.com/office/drawing/2014/main" id="{709F3C84-C285-7A4D-9BEC-7450A49C27D6}"/>
              </a:ext>
            </a:extLst>
          </p:cNvPr>
          <p:cNvGraphicFramePr>
            <a:graphicFrameLocks noGrp="1"/>
          </p:cNvGraphicFramePr>
          <p:nvPr>
            <p:extLst>
              <p:ext uri="{D42A27DB-BD31-4B8C-83A1-F6EECF244321}">
                <p14:modId xmlns:p14="http://schemas.microsoft.com/office/powerpoint/2010/main" val="2778612273"/>
              </p:ext>
            </p:extLst>
          </p:nvPr>
        </p:nvGraphicFramePr>
        <p:xfrm>
          <a:off x="628650" y="1351410"/>
          <a:ext cx="7706613" cy="5186680"/>
        </p:xfrm>
        <a:graphic>
          <a:graphicData uri="http://schemas.openxmlformats.org/drawingml/2006/table">
            <a:tbl>
              <a:tblPr firstRow="1" bandRow="1">
                <a:tableStyleId>{5C22544A-7EE6-4342-B048-85BDC9FD1C3A}</a:tableStyleId>
              </a:tblPr>
              <a:tblGrid>
                <a:gridCol w="7706613">
                  <a:extLst>
                    <a:ext uri="{9D8B030D-6E8A-4147-A177-3AD203B41FA5}">
                      <a16:colId xmlns:a16="http://schemas.microsoft.com/office/drawing/2014/main" val="3179898650"/>
                    </a:ext>
                  </a:extLst>
                </a:gridCol>
              </a:tblGrid>
              <a:tr h="370840">
                <a:tc>
                  <a:txBody>
                    <a:bodyPr/>
                    <a:lstStyle/>
                    <a:p>
                      <a:r>
                        <a:rPr lang="fr-FR" sz="1600" b="1" kern="1200" dirty="0">
                          <a:solidFill>
                            <a:schemeClr val="tx1"/>
                          </a:solidFill>
                          <a:effectLst/>
                          <a:latin typeface="+mn-lt"/>
                          <a:ea typeface="+mn-ea"/>
                          <a:cs typeface="+mn-cs"/>
                        </a:rPr>
                        <a:t>Art. 13</a:t>
                      </a:r>
                      <a:endParaRPr lang="fr-CH" sz="1600" b="1" kern="1200" dirty="0">
                        <a:solidFill>
                          <a:schemeClr val="tx1"/>
                        </a:solidFill>
                        <a:effectLst/>
                        <a:latin typeface="+mn-lt"/>
                        <a:ea typeface="+mn-ea"/>
                        <a:cs typeface="+mn-cs"/>
                      </a:endParaRPr>
                    </a:p>
                    <a:p>
                      <a:r>
                        <a:rPr lang="fr-FR" sz="1600" b="0" kern="1200" dirty="0">
                          <a:solidFill>
                            <a:schemeClr val="tx1"/>
                          </a:solidFill>
                          <a:effectLst/>
                          <a:latin typeface="+mn-lt"/>
                          <a:ea typeface="+mn-ea"/>
                          <a:cs typeface="+mn-cs"/>
                        </a:rPr>
                        <a:t>[…] Le Comité de soutien est composé du chef de Groupe et de son adjoint, ainsi que d’un minimum de quatre personnes élues par l’Assemblée générale parmi les parents des scouts et les membres sympathisants. Le Comité s’organise librement et nomme un président en son sein. Le chef de Groupe ne peut pas être le président du Comité de soutien. Les membres du Comité sont élus pour deux ans et sont rééligibles. </a:t>
                      </a:r>
                      <a:endParaRPr lang="fr-CH" sz="1600" b="0" kern="1200" dirty="0">
                        <a:solidFill>
                          <a:schemeClr val="tx1"/>
                        </a:solidFill>
                        <a:effectLst/>
                        <a:latin typeface="+mn-lt"/>
                        <a:ea typeface="+mn-ea"/>
                        <a:cs typeface="+mn-cs"/>
                      </a:endParaRPr>
                    </a:p>
                    <a:p>
                      <a:r>
                        <a:rPr lang="fr-FR" sz="1600" b="0" kern="1200" dirty="0">
                          <a:solidFill>
                            <a:schemeClr val="tx1"/>
                          </a:solidFill>
                          <a:effectLst/>
                          <a:latin typeface="+mn-lt"/>
                          <a:ea typeface="+mn-ea"/>
                          <a:cs typeface="+mn-cs"/>
                        </a:rPr>
                        <a:t> </a:t>
                      </a:r>
                      <a:endParaRPr lang="fr-CH" sz="1600" b="0" kern="1200" dirty="0">
                        <a:solidFill>
                          <a:schemeClr val="tx1"/>
                        </a:solidFill>
                        <a:effectLst/>
                        <a:latin typeface="+mn-lt"/>
                        <a:ea typeface="+mn-ea"/>
                        <a:cs typeface="+mn-cs"/>
                      </a:endParaRPr>
                    </a:p>
                    <a:p>
                      <a:r>
                        <a:rPr lang="fr-FR" sz="1600" b="0" kern="1200" dirty="0">
                          <a:solidFill>
                            <a:schemeClr val="tx1"/>
                          </a:solidFill>
                          <a:effectLst/>
                          <a:latin typeface="+mn-lt"/>
                          <a:ea typeface="+mn-ea"/>
                          <a:cs typeface="+mn-cs"/>
                        </a:rPr>
                        <a:t>Rôle du Comité de soutien: </a:t>
                      </a:r>
                      <a:endParaRPr lang="fr-CH" sz="1600" b="0" kern="1200" dirty="0">
                        <a:solidFill>
                          <a:schemeClr val="tx1"/>
                        </a:solidFill>
                        <a:effectLst/>
                        <a:latin typeface="+mn-lt"/>
                        <a:ea typeface="+mn-ea"/>
                        <a:cs typeface="+mn-cs"/>
                      </a:endParaRPr>
                    </a:p>
                    <a:p>
                      <a:pPr lvl="0" fontAlgn="base"/>
                      <a:r>
                        <a:rPr lang="fr-FR" sz="1600" b="0" u="none" strike="noStrike" kern="1200" dirty="0">
                          <a:solidFill>
                            <a:schemeClr val="tx1"/>
                          </a:solidFill>
                          <a:effectLst/>
                          <a:latin typeface="+mn-lt"/>
                          <a:ea typeface="+mn-ea"/>
                          <a:cs typeface="+mn-cs"/>
                        </a:rPr>
                        <a:t>Appuie et conseille la Maîtrise en lui laissant toute liberté quant au travail scout ; […]</a:t>
                      </a:r>
                      <a:endParaRPr lang="fr-CH" sz="1600" b="0" u="none" strike="noStrike" kern="1200" dirty="0">
                        <a:solidFill>
                          <a:schemeClr val="tx1"/>
                        </a:solidFill>
                        <a:effectLst/>
                        <a:latin typeface="+mn-lt"/>
                        <a:ea typeface="+mn-ea"/>
                        <a:cs typeface="+mn-cs"/>
                      </a:endParaRPr>
                    </a:p>
                  </a:txBody>
                  <a:tcPr>
                    <a:noFill/>
                  </a:tcPr>
                </a:tc>
                <a:extLst>
                  <a:ext uri="{0D108BD9-81ED-4DB2-BD59-A6C34878D82A}">
                    <a16:rowId xmlns:a16="http://schemas.microsoft.com/office/drawing/2014/main" val="3252113916"/>
                  </a:ext>
                </a:extLst>
              </a:tr>
              <a:tr h="370840">
                <a:tc>
                  <a:txBody>
                    <a:bodyPr/>
                    <a:lstStyle/>
                    <a:p>
                      <a:pPr algn="ctr"/>
                      <a:r>
                        <a:rPr lang="fr-CH" dirty="0">
                          <a:solidFill>
                            <a:schemeClr val="tx1"/>
                          </a:solidFill>
                        </a:rPr>
                        <a:t>Proposition:</a:t>
                      </a:r>
                    </a:p>
                  </a:txBody>
                  <a:tcPr/>
                </a:tc>
                <a:extLst>
                  <a:ext uri="{0D108BD9-81ED-4DB2-BD59-A6C34878D82A}">
                    <a16:rowId xmlns:a16="http://schemas.microsoft.com/office/drawing/2014/main" val="4015636401"/>
                  </a:ext>
                </a:extLst>
              </a:tr>
              <a:tr h="370840">
                <a:tc>
                  <a:txBody>
                    <a:bodyPr/>
                    <a:lstStyle/>
                    <a:p>
                      <a:r>
                        <a:rPr lang="fr-FR" sz="1600" b="1" kern="1200" dirty="0">
                          <a:solidFill>
                            <a:schemeClr val="tx1"/>
                          </a:solidFill>
                          <a:effectLst/>
                          <a:latin typeface="+mn-lt"/>
                          <a:ea typeface="+mn-ea"/>
                          <a:cs typeface="+mn-cs"/>
                        </a:rPr>
                        <a:t>Art. 13 - modifié</a:t>
                      </a:r>
                      <a:endParaRPr lang="fr-CH" sz="1600" b="1" kern="1200" dirty="0">
                        <a:solidFill>
                          <a:schemeClr val="tx1"/>
                        </a:solidFill>
                        <a:effectLst/>
                        <a:latin typeface="+mn-lt"/>
                        <a:ea typeface="+mn-ea"/>
                        <a:cs typeface="+mn-cs"/>
                      </a:endParaRPr>
                    </a:p>
                    <a:p>
                      <a:r>
                        <a:rPr lang="fr-FR" sz="1600" b="0" kern="1200" dirty="0">
                          <a:solidFill>
                            <a:schemeClr val="tx1"/>
                          </a:solidFill>
                          <a:effectLst/>
                          <a:latin typeface="+mn-lt"/>
                          <a:ea typeface="+mn-ea"/>
                          <a:cs typeface="+mn-cs"/>
                        </a:rPr>
                        <a:t>[…] </a:t>
                      </a:r>
                      <a:r>
                        <a:rPr lang="fr-FR" sz="1600" kern="1200" dirty="0">
                          <a:solidFill>
                            <a:schemeClr val="dk1"/>
                          </a:solidFill>
                          <a:effectLst/>
                          <a:latin typeface="+mn-lt"/>
                          <a:ea typeface="+mn-ea"/>
                          <a:cs typeface="+mn-cs"/>
                        </a:rPr>
                        <a:t>Le Comité de soutien est composé du chef de Groupe, ainsi que d’un minimum de quatre personnes élues par l’Assemblée générale parmi les parents des scouts et les membres sympathisants. </a:t>
                      </a:r>
                      <a:r>
                        <a:rPr lang="fr-FR" sz="1600" kern="1200" dirty="0">
                          <a:solidFill>
                            <a:schemeClr val="dk1"/>
                          </a:solidFill>
                          <a:effectLst/>
                          <a:highlight>
                            <a:srgbClr val="FFFF00"/>
                          </a:highlight>
                          <a:latin typeface="+mn-lt"/>
                          <a:ea typeface="+mn-ea"/>
                          <a:cs typeface="+mn-cs"/>
                        </a:rPr>
                        <a:t>Le Chef de groupe adjoint est invité à participer aux séances du Comité de soutien, avec voix consultative.</a:t>
                      </a:r>
                      <a:r>
                        <a:rPr lang="fr-FR" sz="1600" kern="1200" dirty="0">
                          <a:solidFill>
                            <a:schemeClr val="dk1"/>
                          </a:solidFill>
                          <a:effectLst/>
                          <a:latin typeface="+mn-lt"/>
                          <a:ea typeface="+mn-ea"/>
                          <a:cs typeface="+mn-cs"/>
                        </a:rPr>
                        <a:t> Le Comité s’organise librement et nomme un président en son sein. Le chef de Groupe ne peut pas être le président du Comité de soutien. Les membres du Comité sont élus pour deux ans et sont rééligibles. </a:t>
                      </a:r>
                      <a:endParaRPr lang="fr-CH" sz="1600" kern="1200" dirty="0">
                        <a:solidFill>
                          <a:schemeClr val="dk1"/>
                        </a:solidFill>
                        <a:effectLst/>
                        <a:latin typeface="+mn-lt"/>
                        <a:ea typeface="+mn-ea"/>
                        <a:cs typeface="+mn-cs"/>
                      </a:endParaRPr>
                    </a:p>
                    <a:p>
                      <a:r>
                        <a:rPr lang="fr-FR" sz="1600" kern="1200" dirty="0">
                          <a:solidFill>
                            <a:schemeClr val="dk1"/>
                          </a:solidFill>
                          <a:effectLst/>
                          <a:latin typeface="+mn-lt"/>
                          <a:ea typeface="+mn-ea"/>
                          <a:cs typeface="+mn-cs"/>
                        </a:rPr>
                        <a:t> </a:t>
                      </a:r>
                      <a:endParaRPr lang="fr-CH" sz="1600" kern="1200" dirty="0">
                        <a:solidFill>
                          <a:schemeClr val="dk1"/>
                        </a:solidFill>
                        <a:effectLst/>
                        <a:latin typeface="+mn-lt"/>
                        <a:ea typeface="+mn-ea"/>
                        <a:cs typeface="+mn-cs"/>
                      </a:endParaRPr>
                    </a:p>
                    <a:p>
                      <a:r>
                        <a:rPr lang="fr-FR" sz="1600" kern="1200" dirty="0">
                          <a:solidFill>
                            <a:schemeClr val="dk1"/>
                          </a:solidFill>
                          <a:effectLst/>
                          <a:latin typeface="+mn-lt"/>
                          <a:ea typeface="+mn-ea"/>
                          <a:cs typeface="+mn-cs"/>
                        </a:rPr>
                        <a:t>Rôle du Comité de soutien: </a:t>
                      </a:r>
                      <a:endParaRPr lang="fr-CH" sz="1600" kern="1200" dirty="0">
                        <a:solidFill>
                          <a:schemeClr val="dk1"/>
                        </a:solidFill>
                        <a:effectLst/>
                        <a:latin typeface="+mn-lt"/>
                        <a:ea typeface="+mn-ea"/>
                        <a:cs typeface="+mn-cs"/>
                      </a:endParaRPr>
                    </a:p>
                    <a:p>
                      <a:pPr lvl="0" fontAlgn="base"/>
                      <a:r>
                        <a:rPr lang="fr-FR" sz="1600" u="none" strike="noStrike" kern="1200" dirty="0">
                          <a:solidFill>
                            <a:schemeClr val="dk1"/>
                          </a:solidFill>
                          <a:effectLst/>
                          <a:latin typeface="+mn-lt"/>
                          <a:ea typeface="+mn-ea"/>
                          <a:cs typeface="+mn-cs"/>
                        </a:rPr>
                        <a:t>Appuie et conseille la Maîtrise en lui laissant toute liberté quant </a:t>
                      </a:r>
                      <a:r>
                        <a:rPr lang="fr-FR" sz="1600" u="none" strike="noStrike" kern="1200" dirty="0">
                          <a:solidFill>
                            <a:schemeClr val="dk1"/>
                          </a:solidFill>
                          <a:effectLst/>
                          <a:highlight>
                            <a:srgbClr val="FFFF00"/>
                          </a:highlight>
                          <a:latin typeface="+mn-lt"/>
                          <a:ea typeface="+mn-ea"/>
                          <a:cs typeface="+mn-cs"/>
                        </a:rPr>
                        <a:t>aux activités scouts</a:t>
                      </a:r>
                      <a:r>
                        <a:rPr lang="fr-FR" sz="1600" u="none" strike="noStrike" kern="1200" dirty="0">
                          <a:solidFill>
                            <a:schemeClr val="dk1"/>
                          </a:solidFill>
                          <a:effectLst/>
                          <a:latin typeface="+mn-lt"/>
                          <a:ea typeface="+mn-ea"/>
                          <a:cs typeface="+mn-cs"/>
                        </a:rPr>
                        <a:t> ; […]</a:t>
                      </a:r>
                      <a:endParaRPr lang="fr-CH" sz="1600" u="none" strike="noStrike" kern="1200" dirty="0">
                        <a:solidFill>
                          <a:schemeClr val="dk1"/>
                        </a:solidFill>
                        <a:effectLst/>
                        <a:latin typeface="+mn-lt"/>
                        <a:ea typeface="+mn-ea"/>
                        <a:cs typeface="+mn-cs"/>
                      </a:endParaRPr>
                    </a:p>
                  </a:txBody>
                  <a:tcPr/>
                </a:tc>
                <a:extLst>
                  <a:ext uri="{0D108BD9-81ED-4DB2-BD59-A6C34878D82A}">
                    <a16:rowId xmlns:a16="http://schemas.microsoft.com/office/drawing/2014/main" val="1622412789"/>
                  </a:ext>
                </a:extLst>
              </a:tr>
            </a:tbl>
          </a:graphicData>
        </a:graphic>
      </p:graphicFrame>
    </p:spTree>
    <p:extLst>
      <p:ext uri="{BB962C8B-B14F-4D97-AF65-F5344CB8AC3E}">
        <p14:creationId xmlns:p14="http://schemas.microsoft.com/office/powerpoint/2010/main" val="389501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5"/>
          <p:cNvSpPr txBox="1">
            <a:spLocks noGrp="1"/>
          </p:cNvSpPr>
          <p:nvPr>
            <p:ph type="title"/>
          </p:nvPr>
        </p:nvSpPr>
        <p:spPr>
          <a:xfrm>
            <a:off x="628650" y="365126"/>
            <a:ext cx="64205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Ressources</a:t>
            </a:r>
            <a:r>
              <a:rPr lang="en-GB" dirty="0"/>
              <a:t> et finances</a:t>
            </a:r>
            <a:endParaRPr dirty="0"/>
          </a:p>
        </p:txBody>
      </p:sp>
      <p:pic>
        <p:nvPicPr>
          <p:cNvPr id="213" name="Google Shape;213;p15"/>
          <p:cNvPicPr preferRelativeResize="0"/>
          <p:nvPr/>
        </p:nvPicPr>
        <p:blipFill rotWithShape="1">
          <a:blip r:embed="rId3">
            <a:alphaModFix/>
          </a:blip>
          <a:srcRect/>
          <a:stretch/>
        </p:blipFill>
        <p:spPr>
          <a:xfrm>
            <a:off x="7132321" y="230341"/>
            <a:ext cx="1853738" cy="1418783"/>
          </a:xfrm>
          <a:prstGeom prst="rect">
            <a:avLst/>
          </a:prstGeom>
          <a:noFill/>
          <a:ln>
            <a:noFill/>
          </a:ln>
        </p:spPr>
      </p:pic>
      <p:graphicFrame>
        <p:nvGraphicFramePr>
          <p:cNvPr id="215" name="Google Shape;215;p15"/>
          <p:cNvGraphicFramePr/>
          <p:nvPr/>
        </p:nvGraphicFramePr>
        <p:xfrm>
          <a:off x="8126963" y="3125755"/>
          <a:ext cx="208300" cy="365770"/>
        </p:xfrm>
        <a:graphic>
          <a:graphicData uri="http://schemas.openxmlformats.org/drawingml/2006/table">
            <a:tbl>
              <a:tblPr>
                <a:noFill/>
              </a:tblPr>
              <a:tblGrid>
                <a:gridCol w="208300">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 name="Tableau 3">
            <a:extLst>
              <a:ext uri="{FF2B5EF4-FFF2-40B4-BE49-F238E27FC236}">
                <a16:creationId xmlns:a16="http://schemas.microsoft.com/office/drawing/2014/main" id="{709F3C84-C285-7A4D-9BEC-7450A49C27D6}"/>
              </a:ext>
            </a:extLst>
          </p:cNvPr>
          <p:cNvGraphicFramePr>
            <a:graphicFrameLocks noGrp="1"/>
          </p:cNvGraphicFramePr>
          <p:nvPr>
            <p:extLst>
              <p:ext uri="{D42A27DB-BD31-4B8C-83A1-F6EECF244321}">
                <p14:modId xmlns:p14="http://schemas.microsoft.com/office/powerpoint/2010/main" val="2294234881"/>
              </p:ext>
            </p:extLst>
          </p:nvPr>
        </p:nvGraphicFramePr>
        <p:xfrm>
          <a:off x="628650" y="2180757"/>
          <a:ext cx="7706613" cy="3296920"/>
        </p:xfrm>
        <a:graphic>
          <a:graphicData uri="http://schemas.openxmlformats.org/drawingml/2006/table">
            <a:tbl>
              <a:tblPr firstRow="1" bandRow="1">
                <a:tableStyleId>{5C22544A-7EE6-4342-B048-85BDC9FD1C3A}</a:tableStyleId>
              </a:tblPr>
              <a:tblGrid>
                <a:gridCol w="7706613">
                  <a:extLst>
                    <a:ext uri="{9D8B030D-6E8A-4147-A177-3AD203B41FA5}">
                      <a16:colId xmlns:a16="http://schemas.microsoft.com/office/drawing/2014/main" val="3179898650"/>
                    </a:ext>
                  </a:extLst>
                </a:gridCol>
              </a:tblGrid>
              <a:tr h="370840">
                <a:tc>
                  <a:txBody>
                    <a:bodyPr/>
                    <a:lstStyle/>
                    <a:p>
                      <a:r>
                        <a:rPr lang="fr-FR" sz="1800" b="1" kern="1200" dirty="0">
                          <a:solidFill>
                            <a:schemeClr val="tx1"/>
                          </a:solidFill>
                          <a:effectLst/>
                          <a:latin typeface="+mn-lt"/>
                          <a:ea typeface="+mn-ea"/>
                          <a:cs typeface="+mn-cs"/>
                        </a:rPr>
                        <a:t>Art. 15</a:t>
                      </a:r>
                      <a:endParaRPr lang="fr-CH" sz="1800" b="1" kern="1200" dirty="0">
                        <a:solidFill>
                          <a:schemeClr val="tx1"/>
                        </a:solidFill>
                        <a:effectLst/>
                        <a:latin typeface="+mn-lt"/>
                        <a:ea typeface="+mn-ea"/>
                        <a:cs typeface="+mn-cs"/>
                      </a:endParaRPr>
                    </a:p>
                    <a:p>
                      <a:r>
                        <a:rPr lang="fr-FR" sz="1800" b="0" kern="1200" dirty="0">
                          <a:solidFill>
                            <a:schemeClr val="tx1"/>
                          </a:solidFill>
                          <a:effectLst/>
                          <a:latin typeface="+mn-lt"/>
                          <a:ea typeface="+mn-ea"/>
                          <a:cs typeface="+mn-cs"/>
                        </a:rPr>
                        <a:t>L’exercice comptable correspond à l’année civile. Le caissier est responsable d’une gestion économe des finances. Il institue et contrôle une caisse auprès de chaque unité. Il est chargé de percevoir les cotisations des membres actifs et sympathisants.</a:t>
                      </a:r>
                      <a:endParaRPr lang="fr-CH" sz="1800" b="0" kern="1200" dirty="0">
                        <a:solidFill>
                          <a:schemeClr val="tx1"/>
                        </a:solidFill>
                        <a:effectLst/>
                        <a:latin typeface="+mn-lt"/>
                        <a:ea typeface="+mn-ea"/>
                        <a:cs typeface="+mn-cs"/>
                      </a:endParaRPr>
                    </a:p>
                  </a:txBody>
                  <a:tcPr>
                    <a:noFill/>
                  </a:tcPr>
                </a:tc>
                <a:extLst>
                  <a:ext uri="{0D108BD9-81ED-4DB2-BD59-A6C34878D82A}">
                    <a16:rowId xmlns:a16="http://schemas.microsoft.com/office/drawing/2014/main" val="3252113916"/>
                  </a:ext>
                </a:extLst>
              </a:tr>
              <a:tr h="370840">
                <a:tc>
                  <a:txBody>
                    <a:bodyPr/>
                    <a:lstStyle/>
                    <a:p>
                      <a:pPr algn="ctr"/>
                      <a:r>
                        <a:rPr lang="fr-CH" dirty="0">
                          <a:solidFill>
                            <a:schemeClr val="tx1"/>
                          </a:solidFill>
                        </a:rPr>
                        <a:t>Proposition:</a:t>
                      </a:r>
                    </a:p>
                  </a:txBody>
                  <a:tcPr/>
                </a:tc>
                <a:extLst>
                  <a:ext uri="{0D108BD9-81ED-4DB2-BD59-A6C34878D82A}">
                    <a16:rowId xmlns:a16="http://schemas.microsoft.com/office/drawing/2014/main" val="4015636401"/>
                  </a:ext>
                </a:extLst>
              </a:tr>
              <a:tr h="370840">
                <a:tc>
                  <a:txBody>
                    <a:bodyPr/>
                    <a:lstStyle/>
                    <a:p>
                      <a:r>
                        <a:rPr lang="fr-FR" sz="1800" b="1" kern="1200" dirty="0">
                          <a:solidFill>
                            <a:schemeClr val="tx1"/>
                          </a:solidFill>
                          <a:effectLst/>
                          <a:latin typeface="+mn-lt"/>
                          <a:ea typeface="+mn-ea"/>
                          <a:cs typeface="+mn-cs"/>
                        </a:rPr>
                        <a:t>Art. 15 - modifié</a:t>
                      </a:r>
                      <a:endParaRPr lang="fr-CH" sz="1800" b="1" kern="1200" dirty="0">
                        <a:solidFill>
                          <a:schemeClr val="tx1"/>
                        </a:solidFill>
                        <a:effectLst/>
                        <a:latin typeface="+mn-lt"/>
                        <a:ea typeface="+mn-ea"/>
                        <a:cs typeface="+mn-cs"/>
                      </a:endParaRPr>
                    </a:p>
                    <a:p>
                      <a:r>
                        <a:rPr lang="fr-FR" sz="1800" kern="1200" dirty="0">
                          <a:solidFill>
                            <a:schemeClr val="dk1"/>
                          </a:solidFill>
                          <a:effectLst/>
                          <a:latin typeface="+mn-lt"/>
                          <a:ea typeface="+mn-ea"/>
                          <a:cs typeface="+mn-cs"/>
                        </a:rPr>
                        <a:t>L’exercice comptable correspond à l’année scolaire, </a:t>
                      </a:r>
                      <a:r>
                        <a:rPr lang="fr-FR" sz="1800" kern="1200" dirty="0">
                          <a:solidFill>
                            <a:schemeClr val="dk1"/>
                          </a:solidFill>
                          <a:effectLst/>
                          <a:highlight>
                            <a:srgbClr val="FFFF00"/>
                          </a:highlight>
                          <a:latin typeface="+mn-lt"/>
                          <a:ea typeface="+mn-ea"/>
                          <a:cs typeface="+mn-cs"/>
                        </a:rPr>
                        <a:t>soit du 1</a:t>
                      </a:r>
                      <a:r>
                        <a:rPr lang="fr-FR" sz="1800" kern="1200" baseline="30000" dirty="0">
                          <a:solidFill>
                            <a:schemeClr val="dk1"/>
                          </a:solidFill>
                          <a:effectLst/>
                          <a:highlight>
                            <a:srgbClr val="FFFF00"/>
                          </a:highlight>
                          <a:latin typeface="+mn-lt"/>
                          <a:ea typeface="+mn-ea"/>
                          <a:cs typeface="+mn-cs"/>
                        </a:rPr>
                        <a:t>er</a:t>
                      </a:r>
                      <a:r>
                        <a:rPr lang="fr-FR" sz="1800" kern="1200" dirty="0">
                          <a:solidFill>
                            <a:schemeClr val="dk1"/>
                          </a:solidFill>
                          <a:effectLst/>
                          <a:highlight>
                            <a:srgbClr val="FFFF00"/>
                          </a:highlight>
                          <a:latin typeface="+mn-lt"/>
                          <a:ea typeface="+mn-ea"/>
                          <a:cs typeface="+mn-cs"/>
                        </a:rPr>
                        <a:t> septembre au 31 août</a:t>
                      </a:r>
                      <a:r>
                        <a:rPr lang="fr-FR" sz="1800" kern="1200" dirty="0">
                          <a:solidFill>
                            <a:schemeClr val="dk1"/>
                          </a:solidFill>
                          <a:effectLst/>
                          <a:latin typeface="+mn-lt"/>
                          <a:ea typeface="+mn-ea"/>
                          <a:cs typeface="+mn-cs"/>
                        </a:rPr>
                        <a:t>. Le caissier est responsable d’une gestion économe des finances. Il institue et contrôle une caisse auprès de chaque unité. Il est chargé de percevoir les cotisations des membres actifs et sympathisants.</a:t>
                      </a:r>
                      <a:endParaRPr lang="fr-CH" sz="1800" kern="1200" dirty="0">
                        <a:solidFill>
                          <a:schemeClr val="dk1"/>
                        </a:solidFill>
                        <a:effectLst/>
                        <a:latin typeface="+mn-lt"/>
                        <a:ea typeface="+mn-ea"/>
                        <a:cs typeface="+mn-cs"/>
                      </a:endParaRPr>
                    </a:p>
                  </a:txBody>
                  <a:tcPr/>
                </a:tc>
                <a:extLst>
                  <a:ext uri="{0D108BD9-81ED-4DB2-BD59-A6C34878D82A}">
                    <a16:rowId xmlns:a16="http://schemas.microsoft.com/office/drawing/2014/main" val="1622412789"/>
                  </a:ext>
                </a:extLst>
              </a:tr>
            </a:tbl>
          </a:graphicData>
        </a:graphic>
      </p:graphicFrame>
    </p:spTree>
    <p:extLst>
      <p:ext uri="{BB962C8B-B14F-4D97-AF65-F5344CB8AC3E}">
        <p14:creationId xmlns:p14="http://schemas.microsoft.com/office/powerpoint/2010/main" val="2732662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5"/>
          <p:cNvSpPr txBox="1">
            <a:spLocks noGrp="1"/>
          </p:cNvSpPr>
          <p:nvPr>
            <p:ph type="title"/>
          </p:nvPr>
        </p:nvSpPr>
        <p:spPr>
          <a:xfrm>
            <a:off x="628650" y="365126"/>
            <a:ext cx="64205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Ressources</a:t>
            </a:r>
            <a:r>
              <a:rPr lang="en-GB" dirty="0"/>
              <a:t> et finances</a:t>
            </a:r>
            <a:endParaRPr dirty="0"/>
          </a:p>
        </p:txBody>
      </p:sp>
      <p:pic>
        <p:nvPicPr>
          <p:cNvPr id="213" name="Google Shape;213;p15"/>
          <p:cNvPicPr preferRelativeResize="0"/>
          <p:nvPr/>
        </p:nvPicPr>
        <p:blipFill rotWithShape="1">
          <a:blip r:embed="rId3">
            <a:alphaModFix/>
          </a:blip>
          <a:srcRect/>
          <a:stretch/>
        </p:blipFill>
        <p:spPr>
          <a:xfrm>
            <a:off x="7132321" y="230341"/>
            <a:ext cx="1853738" cy="1418783"/>
          </a:xfrm>
          <a:prstGeom prst="rect">
            <a:avLst/>
          </a:prstGeom>
          <a:noFill/>
          <a:ln>
            <a:noFill/>
          </a:ln>
        </p:spPr>
      </p:pic>
      <p:graphicFrame>
        <p:nvGraphicFramePr>
          <p:cNvPr id="215" name="Google Shape;215;p15"/>
          <p:cNvGraphicFramePr/>
          <p:nvPr/>
        </p:nvGraphicFramePr>
        <p:xfrm>
          <a:off x="8126963" y="3125755"/>
          <a:ext cx="208300" cy="365770"/>
        </p:xfrm>
        <a:graphic>
          <a:graphicData uri="http://schemas.openxmlformats.org/drawingml/2006/table">
            <a:tbl>
              <a:tblPr>
                <a:noFill/>
              </a:tblPr>
              <a:tblGrid>
                <a:gridCol w="208300">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3" name="Tableau 3">
            <a:extLst>
              <a:ext uri="{FF2B5EF4-FFF2-40B4-BE49-F238E27FC236}">
                <a16:creationId xmlns:a16="http://schemas.microsoft.com/office/drawing/2014/main" id="{709F3C84-C285-7A4D-9BEC-7450A49C27D6}"/>
              </a:ext>
            </a:extLst>
          </p:cNvPr>
          <p:cNvGraphicFramePr>
            <a:graphicFrameLocks noGrp="1"/>
          </p:cNvGraphicFramePr>
          <p:nvPr>
            <p:extLst>
              <p:ext uri="{D42A27DB-BD31-4B8C-83A1-F6EECF244321}">
                <p14:modId xmlns:p14="http://schemas.microsoft.com/office/powerpoint/2010/main" val="616986878"/>
              </p:ext>
            </p:extLst>
          </p:nvPr>
        </p:nvGraphicFramePr>
        <p:xfrm>
          <a:off x="628650" y="2180757"/>
          <a:ext cx="7706613" cy="3296920"/>
        </p:xfrm>
        <a:graphic>
          <a:graphicData uri="http://schemas.openxmlformats.org/drawingml/2006/table">
            <a:tbl>
              <a:tblPr firstRow="1" bandRow="1">
                <a:tableStyleId>{5C22544A-7EE6-4342-B048-85BDC9FD1C3A}</a:tableStyleId>
              </a:tblPr>
              <a:tblGrid>
                <a:gridCol w="7706613">
                  <a:extLst>
                    <a:ext uri="{9D8B030D-6E8A-4147-A177-3AD203B41FA5}">
                      <a16:colId xmlns:a16="http://schemas.microsoft.com/office/drawing/2014/main" val="3179898650"/>
                    </a:ext>
                  </a:extLst>
                </a:gridCol>
              </a:tblGrid>
              <a:tr h="370840">
                <a:tc>
                  <a:txBody>
                    <a:bodyPr/>
                    <a:lstStyle/>
                    <a:p>
                      <a:r>
                        <a:rPr lang="fr-FR" sz="1800" b="1" kern="1200" dirty="0">
                          <a:solidFill>
                            <a:schemeClr val="tx1"/>
                          </a:solidFill>
                          <a:effectLst/>
                          <a:latin typeface="+mn-lt"/>
                          <a:ea typeface="+mn-ea"/>
                          <a:cs typeface="+mn-cs"/>
                        </a:rPr>
                        <a:t>Art. 16</a:t>
                      </a:r>
                      <a:endParaRPr lang="fr-CH" sz="1800" b="1" kern="1200" dirty="0">
                        <a:solidFill>
                          <a:schemeClr val="tx1"/>
                        </a:solidFill>
                        <a:effectLst/>
                        <a:latin typeface="+mn-lt"/>
                        <a:ea typeface="+mn-ea"/>
                        <a:cs typeface="+mn-cs"/>
                      </a:endParaRPr>
                    </a:p>
                    <a:p>
                      <a:r>
                        <a:rPr lang="fr-FR" sz="1800" b="0" kern="1200" dirty="0">
                          <a:solidFill>
                            <a:schemeClr val="tx1"/>
                          </a:solidFill>
                          <a:effectLst/>
                          <a:latin typeface="+mn-lt"/>
                          <a:ea typeface="+mn-ea"/>
                          <a:cs typeface="+mn-cs"/>
                        </a:rPr>
                        <a:t>La Commission de vérification des comptes examine les comptes chaque année. Elle est composée de deux membres pris en dehors du Comité de soutien et de la Maîtrise, nommés pour une année par l’Assemblée générale. […]</a:t>
                      </a:r>
                      <a:endParaRPr lang="fr-CH" sz="1800" b="0" kern="1200" dirty="0">
                        <a:solidFill>
                          <a:schemeClr val="tx1"/>
                        </a:solidFill>
                        <a:effectLst/>
                        <a:latin typeface="+mn-lt"/>
                        <a:ea typeface="+mn-ea"/>
                        <a:cs typeface="+mn-cs"/>
                      </a:endParaRPr>
                    </a:p>
                  </a:txBody>
                  <a:tcPr>
                    <a:noFill/>
                  </a:tcPr>
                </a:tc>
                <a:extLst>
                  <a:ext uri="{0D108BD9-81ED-4DB2-BD59-A6C34878D82A}">
                    <a16:rowId xmlns:a16="http://schemas.microsoft.com/office/drawing/2014/main" val="3252113916"/>
                  </a:ext>
                </a:extLst>
              </a:tr>
              <a:tr h="370840">
                <a:tc>
                  <a:txBody>
                    <a:bodyPr/>
                    <a:lstStyle/>
                    <a:p>
                      <a:pPr algn="ctr"/>
                      <a:r>
                        <a:rPr lang="fr-CH" dirty="0">
                          <a:solidFill>
                            <a:schemeClr val="tx1"/>
                          </a:solidFill>
                        </a:rPr>
                        <a:t>Proposition:</a:t>
                      </a:r>
                    </a:p>
                  </a:txBody>
                  <a:tcPr/>
                </a:tc>
                <a:extLst>
                  <a:ext uri="{0D108BD9-81ED-4DB2-BD59-A6C34878D82A}">
                    <a16:rowId xmlns:a16="http://schemas.microsoft.com/office/drawing/2014/main" val="4015636401"/>
                  </a:ext>
                </a:extLst>
              </a:tr>
              <a:tr h="370840">
                <a:tc>
                  <a:txBody>
                    <a:bodyPr/>
                    <a:lstStyle/>
                    <a:p>
                      <a:r>
                        <a:rPr lang="fr-FR" sz="1800" b="1" kern="1200" dirty="0">
                          <a:solidFill>
                            <a:schemeClr val="tx1"/>
                          </a:solidFill>
                          <a:effectLst/>
                          <a:latin typeface="+mn-lt"/>
                          <a:ea typeface="+mn-ea"/>
                          <a:cs typeface="+mn-cs"/>
                        </a:rPr>
                        <a:t>Art. 16 - modifié</a:t>
                      </a:r>
                      <a:endParaRPr lang="fr-CH" sz="1800" b="1" kern="1200" dirty="0">
                        <a:solidFill>
                          <a:schemeClr val="tx1"/>
                        </a:solidFill>
                        <a:effectLst/>
                        <a:latin typeface="+mn-lt"/>
                        <a:ea typeface="+mn-ea"/>
                        <a:cs typeface="+mn-cs"/>
                      </a:endParaRPr>
                    </a:p>
                    <a:p>
                      <a:r>
                        <a:rPr lang="fr-FR" sz="1800" kern="1200" dirty="0">
                          <a:solidFill>
                            <a:schemeClr val="dk1"/>
                          </a:solidFill>
                          <a:effectLst/>
                          <a:latin typeface="+mn-lt"/>
                          <a:ea typeface="+mn-ea"/>
                          <a:cs typeface="+mn-cs"/>
                        </a:rPr>
                        <a:t>La Commission de vérification des comptes examine les comptes chaque année, </a:t>
                      </a:r>
                      <a:r>
                        <a:rPr lang="fr-FR" sz="1800" kern="1200" dirty="0">
                          <a:solidFill>
                            <a:schemeClr val="dk1"/>
                          </a:solidFill>
                          <a:effectLst/>
                          <a:highlight>
                            <a:srgbClr val="FFFF00"/>
                          </a:highlight>
                          <a:latin typeface="+mn-lt"/>
                          <a:ea typeface="+mn-ea"/>
                          <a:cs typeface="+mn-cs"/>
                        </a:rPr>
                        <a:t>préalablement à la tenue de l’Assemblée générale ordinaire rédige un rapport, puis, donne lecture de son rapport écrit à l’Assemblée générale ordinaire</a:t>
                      </a:r>
                      <a:r>
                        <a:rPr lang="fr-FR" sz="1800" kern="1200" dirty="0">
                          <a:solidFill>
                            <a:schemeClr val="dk1"/>
                          </a:solidFill>
                          <a:effectLst/>
                          <a:latin typeface="+mn-lt"/>
                          <a:ea typeface="+mn-ea"/>
                          <a:cs typeface="+mn-cs"/>
                        </a:rPr>
                        <a:t>. Elle est composée de deux membres pris en dehors du Comité de soutien et de la Maîtrise, nommés pour une année par l’Assemblée générale. […]</a:t>
                      </a:r>
                      <a:endParaRPr lang="fr-CH" sz="1800" kern="1200" dirty="0">
                        <a:solidFill>
                          <a:schemeClr val="dk1"/>
                        </a:solidFill>
                        <a:effectLst/>
                        <a:latin typeface="+mn-lt"/>
                        <a:ea typeface="+mn-ea"/>
                        <a:cs typeface="+mn-cs"/>
                      </a:endParaRPr>
                    </a:p>
                  </a:txBody>
                  <a:tcPr/>
                </a:tc>
                <a:extLst>
                  <a:ext uri="{0D108BD9-81ED-4DB2-BD59-A6C34878D82A}">
                    <a16:rowId xmlns:a16="http://schemas.microsoft.com/office/drawing/2014/main" val="1622412789"/>
                  </a:ext>
                </a:extLst>
              </a:tr>
            </a:tbl>
          </a:graphicData>
        </a:graphic>
      </p:graphicFrame>
    </p:spTree>
    <p:extLst>
      <p:ext uri="{BB962C8B-B14F-4D97-AF65-F5344CB8AC3E}">
        <p14:creationId xmlns:p14="http://schemas.microsoft.com/office/powerpoint/2010/main" val="1171549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riding on the back of a boat in the water&#10;&#10;Description automatically generated">
            <a:extLst>
              <a:ext uri="{FF2B5EF4-FFF2-40B4-BE49-F238E27FC236}">
                <a16:creationId xmlns:a16="http://schemas.microsoft.com/office/drawing/2014/main" id="{C5BC0F58-BCCD-E14F-9220-1A55D606AC2D}"/>
              </a:ext>
            </a:extLst>
          </p:cNvPr>
          <p:cNvPicPr>
            <a:picLocks noChangeAspect="1"/>
          </p:cNvPicPr>
          <p:nvPr/>
        </p:nvPicPr>
        <p:blipFill>
          <a:blip r:embed="rId3"/>
          <a:stretch>
            <a:fillRect/>
          </a:stretch>
        </p:blipFill>
        <p:spPr>
          <a:xfrm>
            <a:off x="-646773" y="-64559"/>
            <a:ext cx="10437545" cy="6987117"/>
          </a:xfrm>
          <a:prstGeom prst="rect">
            <a:avLst/>
          </a:prstGeom>
        </p:spPr>
      </p:pic>
      <p:sp>
        <p:nvSpPr>
          <p:cNvPr id="3" name="Rectangle à coins arrondis 2"/>
          <p:cNvSpPr/>
          <p:nvPr/>
        </p:nvSpPr>
        <p:spPr>
          <a:xfrm>
            <a:off x="1542196" y="778295"/>
            <a:ext cx="1911928" cy="615141"/>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10</a:t>
            </a:r>
            <a:r>
              <a:rPr lang="fr-FR" sz="3200" dirty="0"/>
              <a:t>. Divers</a:t>
            </a:r>
          </a:p>
        </p:txBody>
      </p:sp>
    </p:spTree>
    <p:extLst>
      <p:ext uri="{BB962C8B-B14F-4D97-AF65-F5344CB8AC3E}">
        <p14:creationId xmlns:p14="http://schemas.microsoft.com/office/powerpoint/2010/main" val="681554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6039B9-7505-4047-8F06-1C2C35DE9D32}"/>
              </a:ext>
            </a:extLst>
          </p:cNvPr>
          <p:cNvPicPr>
            <a:picLocks noChangeAspect="1"/>
          </p:cNvPicPr>
          <p:nvPr/>
        </p:nvPicPr>
        <p:blipFill>
          <a:blip r:embed="rId3"/>
          <a:srcRect/>
          <a:stretch/>
        </p:blipFill>
        <p:spPr>
          <a:xfrm>
            <a:off x="-4106587" y="-987862"/>
            <a:ext cx="13250587" cy="8833724"/>
          </a:xfrm>
          <a:prstGeom prst="rect">
            <a:avLst/>
          </a:prstGeom>
        </p:spPr>
      </p:pic>
      <p:sp>
        <p:nvSpPr>
          <p:cNvPr id="4" name="Rectangle à coins arrondis 3"/>
          <p:cNvSpPr/>
          <p:nvPr/>
        </p:nvSpPr>
        <p:spPr>
          <a:xfrm>
            <a:off x="2113419" y="252980"/>
            <a:ext cx="3233650" cy="1845425"/>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3200" dirty="0"/>
              <a:t>11. Présentation des membres de la Maîtrise</a:t>
            </a:r>
            <a:endParaRPr lang="fr-FR" sz="3200" dirty="0"/>
          </a:p>
        </p:txBody>
      </p:sp>
    </p:spTree>
    <p:extLst>
      <p:ext uri="{BB962C8B-B14F-4D97-AF65-F5344CB8AC3E}">
        <p14:creationId xmlns:p14="http://schemas.microsoft.com/office/powerpoint/2010/main" val="1964901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C93506-BA4D-8E46-BDD0-24669D5A133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5000"/>
                    </a14:imgEffect>
                  </a14:imgLayer>
                </a14:imgProps>
              </a:ext>
            </a:extLst>
          </a:blip>
          <a:srcRect/>
          <a:stretch/>
        </p:blipFill>
        <p:spPr>
          <a:xfrm>
            <a:off x="-286603" y="-28433"/>
            <a:ext cx="10372298" cy="6914865"/>
          </a:xfrm>
          <a:prstGeom prst="rect">
            <a:avLst/>
          </a:prstGeom>
        </p:spPr>
      </p:pic>
      <p:sp>
        <p:nvSpPr>
          <p:cNvPr id="3" name="Rectangle à coins arrondis 2"/>
          <p:cNvSpPr/>
          <p:nvPr/>
        </p:nvSpPr>
        <p:spPr>
          <a:xfrm>
            <a:off x="355128" y="184427"/>
            <a:ext cx="2385753" cy="1886989"/>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12</a:t>
            </a:r>
            <a:r>
              <a:rPr lang="fr-FR" sz="3200" dirty="0"/>
              <a:t>. </a:t>
            </a:r>
            <a:r>
              <a:rPr lang="fr-CH" sz="3200" dirty="0"/>
              <a:t>Activités des Unités en 2020-21</a:t>
            </a:r>
            <a:endParaRPr lang="fr-FR" sz="3200" dirty="0"/>
          </a:p>
        </p:txBody>
      </p:sp>
      <p:sp>
        <p:nvSpPr>
          <p:cNvPr id="4" name="Rectangle à coins arrondis 3"/>
          <p:cNvSpPr/>
          <p:nvPr/>
        </p:nvSpPr>
        <p:spPr>
          <a:xfrm>
            <a:off x="6332216" y="5240525"/>
            <a:ext cx="2697480" cy="1478280"/>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3200" dirty="0"/>
              <a:t>…et projets pour 2021-22</a:t>
            </a:r>
            <a:endParaRPr lang="fr-FR" sz="3200" dirty="0"/>
          </a:p>
        </p:txBody>
      </p:sp>
    </p:spTree>
    <p:extLst>
      <p:ext uri="{BB962C8B-B14F-4D97-AF65-F5344CB8AC3E}">
        <p14:creationId xmlns:p14="http://schemas.microsoft.com/office/powerpoint/2010/main" val="1132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6420543" cy="1325563"/>
          </a:xfrm>
        </p:spPr>
        <p:txBody>
          <a:bodyPr/>
          <a:lstStyle/>
          <a:p>
            <a:r>
              <a:rPr lang="fr-FR" dirty="0"/>
              <a:t>Ordre du jour</a:t>
            </a:r>
          </a:p>
        </p:txBody>
      </p:sp>
      <p:sp>
        <p:nvSpPr>
          <p:cNvPr id="3" name="Espace réservé du contenu 2"/>
          <p:cNvSpPr>
            <a:spLocks noGrp="1"/>
          </p:cNvSpPr>
          <p:nvPr>
            <p:ph idx="1"/>
          </p:nvPr>
        </p:nvSpPr>
        <p:spPr>
          <a:xfrm>
            <a:off x="628649" y="1825624"/>
            <a:ext cx="8357410" cy="4667249"/>
          </a:xfrm>
        </p:spPr>
        <p:txBody>
          <a:bodyPr>
            <a:noAutofit/>
          </a:bodyPr>
          <a:lstStyle/>
          <a:p>
            <a:pPr marL="457200" indent="-457200">
              <a:buFont typeface="+mj-lt"/>
              <a:buAutoNum type="arabicPeriod"/>
            </a:pPr>
            <a:r>
              <a:rPr lang="en-GB" sz="1800" dirty="0"/>
              <a:t>Approbation de </a:t>
            </a:r>
            <a:r>
              <a:rPr lang="en-GB" sz="1800" dirty="0" err="1"/>
              <a:t>l’ordre</a:t>
            </a:r>
            <a:r>
              <a:rPr lang="en-GB" sz="1800" dirty="0"/>
              <a:t> du jour</a:t>
            </a:r>
          </a:p>
          <a:p>
            <a:pPr marL="457200" indent="-457200">
              <a:buFont typeface="+mj-lt"/>
              <a:buAutoNum type="arabicPeriod"/>
            </a:pPr>
            <a:r>
              <a:rPr lang="en-GB" sz="1800" dirty="0"/>
              <a:t>Approbation du procès-verbal de </a:t>
            </a:r>
            <a:r>
              <a:rPr lang="en-GB" sz="1800" dirty="0" err="1"/>
              <a:t>l’Assemblée</a:t>
            </a:r>
            <a:r>
              <a:rPr lang="en-GB" sz="1800" dirty="0"/>
              <a:t> </a:t>
            </a:r>
            <a:r>
              <a:rPr lang="en-GB" sz="1800" dirty="0" err="1"/>
              <a:t>générale</a:t>
            </a:r>
            <a:r>
              <a:rPr lang="en-GB" sz="1800" dirty="0"/>
              <a:t> (AG) du 4 </a:t>
            </a:r>
            <a:r>
              <a:rPr lang="en-GB" sz="1800" dirty="0" err="1"/>
              <a:t>octobre</a:t>
            </a:r>
            <a:r>
              <a:rPr lang="en-GB" sz="1800" dirty="0"/>
              <a:t> 2020</a:t>
            </a:r>
          </a:p>
          <a:p>
            <a:pPr marL="457200" indent="-457200">
              <a:buFont typeface="+mj-lt"/>
              <a:buAutoNum type="arabicPeriod"/>
            </a:pPr>
            <a:r>
              <a:rPr lang="en-GB" sz="1800" dirty="0"/>
              <a:t>Rapport du </a:t>
            </a:r>
            <a:r>
              <a:rPr lang="en-GB" sz="1800" dirty="0" err="1"/>
              <a:t>président</a:t>
            </a:r>
            <a:endParaRPr lang="en-GB" sz="1800" dirty="0"/>
          </a:p>
          <a:p>
            <a:pPr marL="457200" indent="-457200">
              <a:buFont typeface="+mj-lt"/>
              <a:buAutoNum type="arabicPeriod"/>
            </a:pPr>
            <a:r>
              <a:rPr lang="en-GB" sz="1800" dirty="0"/>
              <a:t>Rapport des </a:t>
            </a:r>
            <a:r>
              <a:rPr lang="en-GB" sz="1800" dirty="0" err="1"/>
              <a:t>comptes</a:t>
            </a:r>
            <a:r>
              <a:rPr lang="en-GB" sz="1800" dirty="0"/>
              <a:t> par la </a:t>
            </a:r>
            <a:r>
              <a:rPr lang="en-GB" sz="1800" dirty="0" err="1"/>
              <a:t>trésorière</a:t>
            </a:r>
            <a:r>
              <a:rPr lang="en-GB" sz="1800" dirty="0"/>
              <a:t> et du rapport de </a:t>
            </a:r>
            <a:r>
              <a:rPr lang="en-GB" sz="1800" dirty="0" err="1"/>
              <a:t>décharge</a:t>
            </a:r>
            <a:r>
              <a:rPr lang="en-GB" sz="1800" dirty="0"/>
              <a:t> des </a:t>
            </a:r>
            <a:r>
              <a:rPr lang="en-GB" sz="1800" dirty="0" err="1"/>
              <a:t>vérificateurs</a:t>
            </a:r>
            <a:r>
              <a:rPr lang="en-GB" sz="1800" dirty="0"/>
              <a:t> </a:t>
            </a:r>
          </a:p>
          <a:p>
            <a:pPr marL="457200" indent="-457200">
              <a:buFont typeface="+mj-lt"/>
              <a:buAutoNum type="arabicPeriod"/>
            </a:pPr>
            <a:r>
              <a:rPr lang="en-GB" sz="1800" dirty="0"/>
              <a:t>Approbation du rapport des </a:t>
            </a:r>
            <a:r>
              <a:rPr lang="en-GB" sz="1800" dirty="0" err="1"/>
              <a:t>comptes</a:t>
            </a:r>
            <a:r>
              <a:rPr lang="en-GB" sz="1800" dirty="0"/>
              <a:t> et </a:t>
            </a:r>
            <a:r>
              <a:rPr lang="en-GB" sz="1800" dirty="0" err="1"/>
              <a:t>décharge</a:t>
            </a:r>
            <a:r>
              <a:rPr lang="en-GB" sz="1800" dirty="0"/>
              <a:t> au </a:t>
            </a:r>
            <a:r>
              <a:rPr lang="en-GB" sz="1800" dirty="0" err="1"/>
              <a:t>Comite</a:t>
            </a:r>
            <a:r>
              <a:rPr lang="en-GB" sz="1800" dirty="0"/>
              <a:t>́ et aux </a:t>
            </a:r>
            <a:r>
              <a:rPr lang="en-GB" sz="1800" dirty="0" err="1"/>
              <a:t>vérificateurs</a:t>
            </a:r>
            <a:endParaRPr lang="en-GB" sz="1800" dirty="0"/>
          </a:p>
          <a:p>
            <a:pPr marL="457200" indent="-457200">
              <a:buFont typeface="+mj-lt"/>
              <a:buAutoNum type="arabicPeriod"/>
            </a:pPr>
            <a:r>
              <a:rPr lang="en-GB" sz="1800" dirty="0" err="1"/>
              <a:t>Présentation</a:t>
            </a:r>
            <a:r>
              <a:rPr lang="en-GB" sz="1800" dirty="0"/>
              <a:t> du budget et approbation </a:t>
            </a:r>
          </a:p>
          <a:p>
            <a:pPr marL="457200" indent="-457200">
              <a:buFont typeface="+mj-lt"/>
              <a:buAutoNum type="arabicPeriod"/>
            </a:pPr>
            <a:r>
              <a:rPr lang="en-GB" sz="1800" dirty="0"/>
              <a:t>Election </a:t>
            </a:r>
            <a:r>
              <a:rPr lang="en-GB" sz="1800" dirty="0" err="1"/>
              <a:t>partielle</a:t>
            </a:r>
            <a:r>
              <a:rPr lang="en-GB" sz="1800" dirty="0"/>
              <a:t> du </a:t>
            </a:r>
            <a:r>
              <a:rPr lang="en-GB" sz="1800" dirty="0" err="1"/>
              <a:t>Comite</a:t>
            </a:r>
            <a:r>
              <a:rPr lang="en-GB" sz="1800" dirty="0"/>
              <a:t>́</a:t>
            </a:r>
          </a:p>
          <a:p>
            <a:pPr marL="457200" indent="-457200">
              <a:buFont typeface="+mj-lt"/>
              <a:buAutoNum type="arabicPeriod"/>
            </a:pPr>
            <a:r>
              <a:rPr lang="en-GB" sz="1800" dirty="0"/>
              <a:t>Election des </a:t>
            </a:r>
            <a:r>
              <a:rPr lang="en-GB" sz="1800" dirty="0" err="1"/>
              <a:t>vérificateurs</a:t>
            </a:r>
            <a:r>
              <a:rPr lang="en-GB" sz="1800" dirty="0"/>
              <a:t> des </a:t>
            </a:r>
            <a:r>
              <a:rPr lang="en-GB" sz="1800" dirty="0" err="1"/>
              <a:t>comptes</a:t>
            </a:r>
            <a:endParaRPr lang="en-GB" sz="1800" dirty="0"/>
          </a:p>
          <a:p>
            <a:pPr marL="457200" indent="-457200">
              <a:buFont typeface="+mj-lt"/>
              <a:buAutoNum type="arabicPeriod"/>
            </a:pPr>
            <a:r>
              <a:rPr lang="en-GB" sz="1800" dirty="0"/>
              <a:t>Modification </a:t>
            </a:r>
            <a:r>
              <a:rPr lang="en-GB" sz="1800" dirty="0" err="1"/>
              <a:t>statutaires</a:t>
            </a:r>
            <a:endParaRPr lang="en-GB" sz="1800" dirty="0"/>
          </a:p>
          <a:p>
            <a:pPr marL="457200" indent="-457200">
              <a:buFont typeface="+mj-lt"/>
              <a:buAutoNum type="arabicPeriod"/>
            </a:pPr>
            <a:r>
              <a:rPr lang="en-GB" sz="1800" dirty="0"/>
              <a:t> Divers </a:t>
            </a:r>
          </a:p>
          <a:p>
            <a:pPr marL="457200" indent="-457200">
              <a:buFont typeface="+mj-lt"/>
              <a:buAutoNum type="arabicPeriod"/>
            </a:pPr>
            <a:r>
              <a:rPr lang="en-GB" sz="1800" dirty="0" err="1"/>
              <a:t>Présentation</a:t>
            </a:r>
            <a:r>
              <a:rPr lang="en-GB" sz="1800" dirty="0"/>
              <a:t> des </a:t>
            </a:r>
            <a:r>
              <a:rPr lang="en-GB" sz="1800" dirty="0" err="1"/>
              <a:t>membres</a:t>
            </a:r>
            <a:r>
              <a:rPr lang="en-GB" sz="1800" dirty="0"/>
              <a:t> de la </a:t>
            </a:r>
            <a:r>
              <a:rPr lang="en-GB" sz="1800" dirty="0" err="1"/>
              <a:t>Maîtrise</a:t>
            </a:r>
            <a:endParaRPr lang="en-GB" sz="1800" dirty="0"/>
          </a:p>
          <a:p>
            <a:pPr marL="457200" indent="-457200">
              <a:buFont typeface="+mj-lt"/>
              <a:buAutoNum type="arabicPeriod"/>
            </a:pPr>
            <a:r>
              <a:rPr lang="en-GB" sz="1800" dirty="0" err="1"/>
              <a:t>Présentation</a:t>
            </a:r>
            <a:r>
              <a:rPr lang="en-GB" sz="1800" dirty="0"/>
              <a:t> des </a:t>
            </a:r>
            <a:r>
              <a:rPr lang="en-GB" sz="1800" dirty="0" err="1"/>
              <a:t>activités</a:t>
            </a:r>
            <a:r>
              <a:rPr lang="en-GB" sz="1800" dirty="0"/>
              <a:t> des </a:t>
            </a:r>
            <a:r>
              <a:rPr lang="en-GB" sz="1800" dirty="0" err="1"/>
              <a:t>unités</a:t>
            </a:r>
            <a:r>
              <a:rPr lang="en-GB" sz="1800" dirty="0"/>
              <a:t> </a:t>
            </a:r>
            <a:r>
              <a:rPr lang="en-GB" sz="1800" dirty="0" err="1"/>
              <a:t>en</a:t>
            </a:r>
            <a:r>
              <a:rPr lang="en-GB" sz="1800" dirty="0"/>
              <a:t> 2020-2021 et </a:t>
            </a:r>
            <a:r>
              <a:rPr lang="en-GB" sz="1800" dirty="0" err="1"/>
              <a:t>projets</a:t>
            </a:r>
            <a:r>
              <a:rPr lang="en-GB" sz="1800" dirty="0"/>
              <a:t> 2021-2022</a:t>
            </a:r>
          </a:p>
          <a:p>
            <a:pPr marL="514350" lvl="0" indent="-514350">
              <a:buFont typeface="+mj-lt"/>
              <a:buAutoNum type="arabicPeriod"/>
            </a:pPr>
            <a:endParaRPr lang="fr-FR" sz="18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321" y="230341"/>
            <a:ext cx="1853738" cy="1418783"/>
          </a:xfrm>
          <a:prstGeom prst="rect">
            <a:avLst/>
          </a:prstGeom>
        </p:spPr>
      </p:pic>
    </p:spTree>
    <p:extLst>
      <p:ext uri="{BB962C8B-B14F-4D97-AF65-F5344CB8AC3E}">
        <p14:creationId xmlns:p14="http://schemas.microsoft.com/office/powerpoint/2010/main" val="834146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n the side of a mountain&#10;&#10;Description automatically generated">
            <a:extLst>
              <a:ext uri="{FF2B5EF4-FFF2-40B4-BE49-F238E27FC236}">
                <a16:creationId xmlns:a16="http://schemas.microsoft.com/office/drawing/2014/main" id="{5B4CDA09-12D0-A943-970F-C1671DA9ECC8}"/>
              </a:ext>
            </a:extLst>
          </p:cNvPr>
          <p:cNvPicPr>
            <a:picLocks noChangeAspect="1"/>
          </p:cNvPicPr>
          <p:nvPr/>
        </p:nvPicPr>
        <p:blipFill>
          <a:blip r:embed="rId3"/>
          <a:stretch>
            <a:fillRect/>
          </a:stretch>
        </p:blipFill>
        <p:spPr>
          <a:xfrm>
            <a:off x="-571500" y="-26655"/>
            <a:ext cx="10397888" cy="6931926"/>
          </a:xfrm>
          <a:prstGeom prst="rect">
            <a:avLst/>
          </a:prstGeom>
        </p:spPr>
      </p:pic>
      <p:sp>
        <p:nvSpPr>
          <p:cNvPr id="5" name="Rectangle à coins arrondis 4"/>
          <p:cNvSpPr/>
          <p:nvPr/>
        </p:nvSpPr>
        <p:spPr>
          <a:xfrm>
            <a:off x="741445" y="726681"/>
            <a:ext cx="2967644" cy="1845425"/>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2</a:t>
            </a:r>
            <a:r>
              <a:rPr lang="fr-FR" sz="3200" dirty="0"/>
              <a:t>. Approbation du PV</a:t>
            </a:r>
            <a:br>
              <a:rPr lang="fr-FR" sz="3200" dirty="0"/>
            </a:br>
            <a:r>
              <a:rPr lang="fr-FR" sz="3200" dirty="0"/>
              <a:t>de l’AG 2020</a:t>
            </a:r>
          </a:p>
        </p:txBody>
      </p:sp>
    </p:spTree>
    <p:extLst>
      <p:ext uri="{BB962C8B-B14F-4D97-AF65-F5344CB8AC3E}">
        <p14:creationId xmlns:p14="http://schemas.microsoft.com/office/powerpoint/2010/main" val="1545786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person, holding&#10;&#10;Description automatically generated">
            <a:extLst>
              <a:ext uri="{FF2B5EF4-FFF2-40B4-BE49-F238E27FC236}">
                <a16:creationId xmlns:a16="http://schemas.microsoft.com/office/drawing/2014/main" id="{595336D4-CCC0-414D-9267-2CBD252CFDFE}"/>
              </a:ext>
            </a:extLst>
          </p:cNvPr>
          <p:cNvPicPr>
            <a:picLocks noChangeAspect="1"/>
          </p:cNvPicPr>
          <p:nvPr/>
        </p:nvPicPr>
        <p:blipFill>
          <a:blip r:embed="rId3"/>
          <a:stretch>
            <a:fillRect/>
          </a:stretch>
        </p:blipFill>
        <p:spPr>
          <a:xfrm>
            <a:off x="-714783" y="-109182"/>
            <a:ext cx="10459283" cy="6999882"/>
          </a:xfrm>
          <a:prstGeom prst="rect">
            <a:avLst/>
          </a:prstGeom>
        </p:spPr>
      </p:pic>
      <p:sp>
        <p:nvSpPr>
          <p:cNvPr id="3" name="Rectangle à coins arrondis 2"/>
          <p:cNvSpPr/>
          <p:nvPr/>
        </p:nvSpPr>
        <p:spPr>
          <a:xfrm>
            <a:off x="2473036" y="671221"/>
            <a:ext cx="4197928" cy="615141"/>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3</a:t>
            </a:r>
            <a:r>
              <a:rPr lang="fr-FR" sz="3200" dirty="0"/>
              <a:t>. Rapport du président</a:t>
            </a:r>
          </a:p>
        </p:txBody>
      </p:sp>
    </p:spTree>
    <p:extLst>
      <p:ext uri="{BB962C8B-B14F-4D97-AF65-F5344CB8AC3E}">
        <p14:creationId xmlns:p14="http://schemas.microsoft.com/office/powerpoint/2010/main" val="641669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6420543" cy="1325563"/>
          </a:xfrm>
        </p:spPr>
        <p:txBody>
          <a:bodyPr/>
          <a:lstStyle/>
          <a:p>
            <a:r>
              <a:rPr lang="fr-FR" dirty="0"/>
              <a:t>Rapport du président</a:t>
            </a:r>
          </a:p>
        </p:txBody>
      </p:sp>
      <p:sp>
        <p:nvSpPr>
          <p:cNvPr id="3" name="Espace réservé du contenu 2"/>
          <p:cNvSpPr>
            <a:spLocks noGrp="1"/>
          </p:cNvSpPr>
          <p:nvPr>
            <p:ph idx="1"/>
          </p:nvPr>
        </p:nvSpPr>
        <p:spPr>
          <a:xfrm>
            <a:off x="383358" y="4485250"/>
            <a:ext cx="8520010" cy="2138707"/>
          </a:xfrm>
        </p:spPr>
        <p:txBody>
          <a:bodyPr>
            <a:normAutofit fontScale="70000" lnSpcReduction="20000"/>
          </a:bodyPr>
          <a:lstStyle/>
          <a:p>
            <a:pPr marL="0" indent="0">
              <a:buNone/>
            </a:pPr>
            <a:r>
              <a:rPr lang="fr-FR" sz="1400" dirty="0"/>
              <a:t>      * </a:t>
            </a:r>
            <a:r>
              <a:rPr lang="fr-FR" sz="1400" dirty="0" err="1"/>
              <a:t>y.c</a:t>
            </a:r>
            <a:r>
              <a:rPr lang="fr-FR" sz="1400" dirty="0"/>
              <a:t>. 7 enfants en liste d’attente  ** sans le CG et la CGA</a:t>
            </a:r>
          </a:p>
          <a:p>
            <a:r>
              <a:rPr lang="fr-FR" sz="2300" dirty="0"/>
              <a:t>Membres actifs: effectif toujours en forte augmentation, env. 1/3 de nouveaux membres actifs</a:t>
            </a:r>
          </a:p>
          <a:p>
            <a:r>
              <a:rPr lang="fr-FR" sz="2300" dirty="0"/>
              <a:t>Membres à l’essai: trop nombreux </a:t>
            </a:r>
            <a:r>
              <a:rPr lang="fr-FR" sz="2300" dirty="0">
                <a:sym typeface="Wingdings" pitchFamily="2" charset="2"/>
              </a:rPr>
              <a:t> mesures: </a:t>
            </a:r>
          </a:p>
          <a:p>
            <a:pPr lvl="1"/>
            <a:r>
              <a:rPr lang="fr-FR" sz="1900" dirty="0">
                <a:sym typeface="Wingdings" pitchFamily="2" charset="2"/>
              </a:rPr>
              <a:t>1 seule séance d’essai en début d’année scolaire, puis confirmation (ou non) suite à participation au WE de passage = suivi administratif simplifié pour les </a:t>
            </a:r>
            <a:r>
              <a:rPr lang="fr-FR" sz="1900" dirty="0" err="1">
                <a:sym typeface="Wingdings" pitchFamily="2" charset="2"/>
              </a:rPr>
              <a:t>chef.fes</a:t>
            </a:r>
            <a:r>
              <a:rPr lang="fr-FR" sz="1900" dirty="0">
                <a:sym typeface="Wingdings" pitchFamily="2" charset="2"/>
              </a:rPr>
              <a:t> d’unités</a:t>
            </a:r>
          </a:p>
          <a:p>
            <a:pPr lvl="1"/>
            <a:r>
              <a:rPr lang="fr-FR" sz="1900" dirty="0"/>
              <a:t>Nouvelles inscriptions possibles uniquement de juin à fin août (et plus en novembre, décembre)</a:t>
            </a:r>
          </a:p>
          <a:p>
            <a:r>
              <a:rPr lang="fr-FR" sz="2300" dirty="0"/>
              <a:t>Poursuivre l’augmentation de l’effectif de la Maîtrise en 2022, également en développant les activités des </a:t>
            </a:r>
            <a:r>
              <a:rPr lang="fr-FR" sz="2300" dirty="0" err="1"/>
              <a:t>Piccots</a:t>
            </a:r>
            <a:r>
              <a:rPr lang="fr-FR" sz="2300" dirty="0"/>
              <a:t>, « </a:t>
            </a:r>
            <a:r>
              <a:rPr lang="fr-FR" sz="2300" dirty="0" err="1"/>
              <a:t>anti-chambre</a:t>
            </a:r>
            <a:r>
              <a:rPr lang="fr-FR" sz="2300" dirty="0"/>
              <a:t> » avant de faire partie de la Maîtrise</a:t>
            </a:r>
          </a:p>
          <a:p>
            <a:r>
              <a:rPr lang="fr-FR" sz="2300" dirty="0"/>
              <a:t>Reprendre le dialogue avec la Ville de Nyon concernant l’octroi de locaux définitifs</a:t>
            </a:r>
          </a:p>
          <a:p>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21" y="230341"/>
            <a:ext cx="1853738" cy="1418783"/>
          </a:xfrm>
          <a:prstGeom prst="rect">
            <a:avLst/>
          </a:prstGeom>
        </p:spPr>
      </p:pic>
      <p:graphicFrame>
        <p:nvGraphicFramePr>
          <p:cNvPr id="4" name="Tableau 3"/>
          <p:cNvGraphicFramePr>
            <a:graphicFrameLocks noGrp="1"/>
          </p:cNvGraphicFramePr>
          <p:nvPr>
            <p:extLst>
              <p:ext uri="{D42A27DB-BD31-4B8C-83A1-F6EECF244321}">
                <p14:modId xmlns:p14="http://schemas.microsoft.com/office/powerpoint/2010/main" val="3300000728"/>
              </p:ext>
            </p:extLst>
          </p:nvPr>
        </p:nvGraphicFramePr>
        <p:xfrm>
          <a:off x="383358" y="1386200"/>
          <a:ext cx="6911125" cy="3012545"/>
        </p:xfrm>
        <a:graphic>
          <a:graphicData uri="http://schemas.openxmlformats.org/drawingml/2006/table">
            <a:tbl>
              <a:tblPr firstRow="1" bandRow="1">
                <a:tableStyleId>{5C22544A-7EE6-4342-B048-85BDC9FD1C3A}</a:tableStyleId>
              </a:tblPr>
              <a:tblGrid>
                <a:gridCol w="5024455">
                  <a:extLst>
                    <a:ext uri="{9D8B030D-6E8A-4147-A177-3AD203B41FA5}">
                      <a16:colId xmlns:a16="http://schemas.microsoft.com/office/drawing/2014/main" val="20000"/>
                    </a:ext>
                  </a:extLst>
                </a:gridCol>
                <a:gridCol w="1886670">
                  <a:extLst>
                    <a:ext uri="{9D8B030D-6E8A-4147-A177-3AD203B41FA5}">
                      <a16:colId xmlns:a16="http://schemas.microsoft.com/office/drawing/2014/main" val="20001"/>
                    </a:ext>
                  </a:extLst>
                </a:gridCol>
              </a:tblGrid>
              <a:tr h="419123">
                <a:tc gridSpan="2">
                  <a:txBody>
                    <a:bodyPr/>
                    <a:lstStyle/>
                    <a:p>
                      <a:pPr algn="ctr"/>
                      <a:r>
                        <a:rPr lang="fr-FR" sz="2200" b="0" dirty="0"/>
                        <a:t>Effectif à ce jour</a:t>
                      </a:r>
                    </a:p>
                  </a:txBody>
                  <a:tcPr/>
                </a:tc>
                <a:tc hMerge="1">
                  <a:txBody>
                    <a:bodyPr/>
                    <a:lstStyle/>
                    <a:p>
                      <a:endParaRPr lang="fr-FR" dirty="0"/>
                    </a:p>
                  </a:txBody>
                  <a:tcPr/>
                </a:tc>
                <a:extLst>
                  <a:ext uri="{0D108BD9-81ED-4DB2-BD59-A6C34878D82A}">
                    <a16:rowId xmlns:a16="http://schemas.microsoft.com/office/drawing/2014/main" val="10000"/>
                  </a:ext>
                </a:extLst>
              </a:tr>
              <a:tr h="391265">
                <a:tc>
                  <a:txBody>
                    <a:bodyPr/>
                    <a:lstStyle/>
                    <a:p>
                      <a:r>
                        <a:rPr lang="fr-FR" dirty="0"/>
                        <a:t>Membres</a:t>
                      </a:r>
                      <a:r>
                        <a:rPr lang="fr-FR" baseline="0" dirty="0"/>
                        <a:t> a</a:t>
                      </a:r>
                      <a:r>
                        <a:rPr lang="fr-FR" dirty="0"/>
                        <a:t>ctifs</a:t>
                      </a:r>
                    </a:p>
                  </a:txBody>
                  <a:tcPr/>
                </a:tc>
                <a:tc>
                  <a:txBody>
                    <a:bodyPr/>
                    <a:lstStyle/>
                    <a:p>
                      <a:pPr algn="l"/>
                      <a:r>
                        <a:rPr lang="fr-FR" dirty="0"/>
                        <a:t>        159 </a:t>
                      </a:r>
                      <a:r>
                        <a:rPr lang="fr-FR" dirty="0">
                          <a:solidFill>
                            <a:srgbClr val="00B050"/>
                          </a:solidFill>
                        </a:rPr>
                        <a:t>(+56)</a:t>
                      </a:r>
                    </a:p>
                  </a:txBody>
                  <a:tcPr/>
                </a:tc>
                <a:extLst>
                  <a:ext uri="{0D108BD9-81ED-4DB2-BD59-A6C34878D82A}">
                    <a16:rowId xmlns:a16="http://schemas.microsoft.com/office/drawing/2014/main" val="10001"/>
                  </a:ext>
                </a:extLst>
              </a:tr>
              <a:tr h="346510">
                <a:tc>
                  <a:txBody>
                    <a:bodyPr/>
                    <a:lstStyle/>
                    <a:p>
                      <a:r>
                        <a:rPr lang="fr-FR" dirty="0"/>
                        <a:t>Membres à l’essai*</a:t>
                      </a:r>
                    </a:p>
                  </a:txBody>
                  <a:tcPr/>
                </a:tc>
                <a:tc>
                  <a:txBody>
                    <a:bodyPr/>
                    <a:lstStyle/>
                    <a:p>
                      <a:pPr algn="ctr"/>
                      <a:r>
                        <a:rPr lang="fr-FR" dirty="0">
                          <a:solidFill>
                            <a:schemeClr val="tx1"/>
                          </a:solidFill>
                        </a:rPr>
                        <a:t>125 </a:t>
                      </a:r>
                      <a:r>
                        <a:rPr lang="fr-FR" sz="1800" kern="1200" dirty="0">
                          <a:solidFill>
                            <a:srgbClr val="00B050"/>
                          </a:solidFill>
                          <a:latin typeface="+mn-lt"/>
                          <a:ea typeface="+mn-ea"/>
                          <a:cs typeface="+mn-cs"/>
                        </a:rPr>
                        <a:t>(+48)</a:t>
                      </a:r>
                    </a:p>
                  </a:txBody>
                  <a:tcPr/>
                </a:tc>
                <a:extLst>
                  <a:ext uri="{0D108BD9-81ED-4DB2-BD59-A6C34878D82A}">
                    <a16:rowId xmlns:a16="http://schemas.microsoft.com/office/drawing/2014/main" val="3935260893"/>
                  </a:ext>
                </a:extLst>
              </a:tr>
              <a:tr h="3592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Maîtrise</a:t>
                      </a:r>
                    </a:p>
                  </a:txBody>
                  <a:tcPr/>
                </a:tc>
                <a:tc>
                  <a:txBody>
                    <a:bodyPr/>
                    <a:lstStyle/>
                    <a:p>
                      <a:pPr algn="l"/>
                      <a:r>
                        <a:rPr lang="fr-FR" dirty="0"/>
                        <a:t>          18 </a:t>
                      </a:r>
                      <a:r>
                        <a:rPr lang="fr-FR" sz="1800" kern="1200" dirty="0">
                          <a:solidFill>
                            <a:srgbClr val="FF0000"/>
                          </a:solidFill>
                          <a:latin typeface="+mn-lt"/>
                          <a:ea typeface="+mn-ea"/>
                          <a:cs typeface="+mn-cs"/>
                        </a:rPr>
                        <a:t>(-1)</a:t>
                      </a:r>
                    </a:p>
                  </a:txBody>
                  <a:tcPr/>
                </a:tc>
                <a:extLst>
                  <a:ext uri="{0D108BD9-81ED-4DB2-BD59-A6C34878D82A}">
                    <a16:rowId xmlns:a16="http://schemas.microsoft.com/office/drawing/2014/main" val="10002"/>
                  </a:ext>
                </a:extLst>
              </a:tr>
              <a:tr h="3592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Clan</a:t>
                      </a:r>
                      <a:r>
                        <a:rPr lang="fr-FR" baseline="0" dirty="0"/>
                        <a:t> (membres actifs)</a:t>
                      </a:r>
                      <a:endParaRPr lang="fr-FR" dirty="0"/>
                    </a:p>
                  </a:txBody>
                  <a:tcPr/>
                </a:tc>
                <a:tc>
                  <a:txBody>
                    <a:bodyPr/>
                    <a:lstStyle/>
                    <a:p>
                      <a:pPr algn="l"/>
                      <a:r>
                        <a:rPr lang="fr-FR" dirty="0"/>
                        <a:t>          45 </a:t>
                      </a:r>
                      <a:r>
                        <a:rPr lang="fr-FR" sz="1800" kern="1200" dirty="0">
                          <a:solidFill>
                            <a:srgbClr val="00B050"/>
                          </a:solidFill>
                          <a:latin typeface="+mn-lt"/>
                          <a:ea typeface="+mn-ea"/>
                          <a:cs typeface="+mn-cs"/>
                        </a:rPr>
                        <a:t>(+17)</a:t>
                      </a:r>
                    </a:p>
                  </a:txBody>
                  <a:tcPr/>
                </a:tc>
                <a:extLst>
                  <a:ext uri="{0D108BD9-81ED-4DB2-BD59-A6C34878D82A}">
                    <a16:rowId xmlns:a16="http://schemas.microsoft.com/office/drawing/2014/main" val="10003"/>
                  </a:ext>
                </a:extLst>
              </a:tr>
              <a:tr h="359248">
                <a:tc>
                  <a:txBody>
                    <a:bodyPr/>
                    <a:lstStyle/>
                    <a:p>
                      <a:r>
                        <a:rPr lang="fr-FR" dirty="0"/>
                        <a:t>Comité** </a:t>
                      </a:r>
                    </a:p>
                  </a:txBody>
                  <a:tcPr/>
                </a:tc>
                <a:tc>
                  <a:txBody>
                    <a:bodyPr/>
                    <a:lstStyle/>
                    <a:p>
                      <a:pPr algn="l"/>
                      <a:r>
                        <a:rPr lang="fr-FR" dirty="0"/>
                        <a:t>            5</a:t>
                      </a:r>
                      <a:endParaRPr lang="fr-FR" dirty="0">
                        <a:solidFill>
                          <a:srgbClr val="FFC000"/>
                        </a:solidFill>
                      </a:endParaRPr>
                    </a:p>
                  </a:txBody>
                  <a:tcPr/>
                </a:tc>
                <a:extLst>
                  <a:ext uri="{0D108BD9-81ED-4DB2-BD59-A6C34878D82A}">
                    <a16:rowId xmlns:a16="http://schemas.microsoft.com/office/drawing/2014/main" val="10004"/>
                  </a:ext>
                </a:extLst>
              </a:tr>
              <a:tr h="359248">
                <a:tc>
                  <a:txBody>
                    <a:bodyPr/>
                    <a:lstStyle/>
                    <a:p>
                      <a:r>
                        <a:rPr lang="fr-FR" dirty="0"/>
                        <a:t>Sympathisants</a:t>
                      </a:r>
                    </a:p>
                  </a:txBody>
                  <a:tcPr/>
                </a:tc>
                <a:tc>
                  <a:txBody>
                    <a:bodyPr/>
                    <a:lstStyle/>
                    <a:p>
                      <a:pPr algn="l"/>
                      <a:r>
                        <a:rPr lang="fr-FR" dirty="0"/>
                        <a:t>          87 </a:t>
                      </a:r>
                      <a:r>
                        <a:rPr lang="fr-FR" dirty="0">
                          <a:solidFill>
                            <a:srgbClr val="FF0000"/>
                          </a:solidFill>
                        </a:rPr>
                        <a:t>(-2)</a:t>
                      </a:r>
                    </a:p>
                  </a:txBody>
                  <a:tcPr/>
                </a:tc>
                <a:extLst>
                  <a:ext uri="{0D108BD9-81ED-4DB2-BD59-A6C34878D82A}">
                    <a16:rowId xmlns:a16="http://schemas.microsoft.com/office/drawing/2014/main" val="10005"/>
                  </a:ext>
                </a:extLst>
              </a:tr>
              <a:tr h="359248">
                <a:tc>
                  <a:txBody>
                    <a:bodyPr/>
                    <a:lstStyle/>
                    <a:p>
                      <a:r>
                        <a:rPr lang="fr-FR" b="0" dirty="0">
                          <a:solidFill>
                            <a:schemeClr val="bg1"/>
                          </a:solidFill>
                        </a:rPr>
                        <a:t>TOTAL</a:t>
                      </a:r>
                    </a:p>
                  </a:txBody>
                  <a:tcPr>
                    <a:solidFill>
                      <a:schemeClr val="accent1"/>
                    </a:solidFill>
                  </a:tcPr>
                </a:tc>
                <a:tc>
                  <a:txBody>
                    <a:bodyPr/>
                    <a:lstStyle/>
                    <a:p>
                      <a:pPr algn="l"/>
                      <a:r>
                        <a:rPr lang="fr-FR" b="0" dirty="0"/>
                        <a:t>        </a:t>
                      </a:r>
                      <a:r>
                        <a:rPr lang="fr-FR" b="0" dirty="0">
                          <a:solidFill>
                            <a:schemeClr val="bg1"/>
                          </a:solidFill>
                        </a:rPr>
                        <a:t>439</a:t>
                      </a:r>
                      <a:r>
                        <a:rPr lang="fr-FR" b="0" dirty="0"/>
                        <a:t> </a:t>
                      </a:r>
                      <a:r>
                        <a:rPr lang="fr-FR" b="0" dirty="0">
                          <a:solidFill>
                            <a:srgbClr val="00B050"/>
                          </a:solidFill>
                        </a:rPr>
                        <a:t>(+91)</a:t>
                      </a:r>
                    </a:p>
                  </a:txBody>
                  <a:tcPr>
                    <a:solidFill>
                      <a:schemeClr val="accent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2287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209827-1A51-6248-8DC2-7F1EB2DDC521}"/>
              </a:ext>
            </a:extLst>
          </p:cNvPr>
          <p:cNvPicPr>
            <a:picLocks noChangeAspect="1"/>
          </p:cNvPicPr>
          <p:nvPr/>
        </p:nvPicPr>
        <p:blipFill>
          <a:blip r:embed="rId2"/>
          <a:stretch>
            <a:fillRect/>
          </a:stretch>
        </p:blipFill>
        <p:spPr>
          <a:xfrm>
            <a:off x="-627797" y="-37531"/>
            <a:ext cx="10496834" cy="6997889"/>
          </a:xfrm>
          <a:prstGeom prst="rect">
            <a:avLst/>
          </a:prstGeom>
        </p:spPr>
      </p:pic>
      <p:sp>
        <p:nvSpPr>
          <p:cNvPr id="3" name="Rectangle à coins arrondis 2"/>
          <p:cNvSpPr/>
          <p:nvPr/>
        </p:nvSpPr>
        <p:spPr>
          <a:xfrm>
            <a:off x="3088178" y="558265"/>
            <a:ext cx="2967644" cy="1366788"/>
          </a:xfrm>
          <a:prstGeom prst="roundRect">
            <a:avLst/>
          </a:prstGeom>
          <a:solidFill>
            <a:schemeClr val="accent1">
              <a:alpha val="70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4</a:t>
            </a:r>
            <a:r>
              <a:rPr lang="fr-FR" sz="3200" dirty="0"/>
              <a:t>. Rapport des comptes</a:t>
            </a:r>
          </a:p>
        </p:txBody>
      </p:sp>
      <p:sp>
        <p:nvSpPr>
          <p:cNvPr id="2" name="Rectangle 1">
            <a:extLst>
              <a:ext uri="{FF2B5EF4-FFF2-40B4-BE49-F238E27FC236}">
                <a16:creationId xmlns:a16="http://schemas.microsoft.com/office/drawing/2014/main" id="{87BA1620-6937-1041-BA0B-68FD567D237A}"/>
              </a:ext>
            </a:extLst>
          </p:cNvPr>
          <p:cNvSpPr/>
          <p:nvPr/>
        </p:nvSpPr>
        <p:spPr>
          <a:xfrm>
            <a:off x="4453217" y="3244334"/>
            <a:ext cx="237566" cy="369332"/>
          </a:xfrm>
          <a:prstGeom prst="rect">
            <a:avLst/>
          </a:prstGeom>
        </p:spPr>
        <p:txBody>
          <a:bodyPr wrap="none">
            <a:spAutoFit/>
          </a:bodyPr>
          <a:lstStyle/>
          <a:p>
            <a:r>
              <a:rPr lang="en-CH" dirty="0"/>
              <a:t> </a:t>
            </a:r>
          </a:p>
        </p:txBody>
      </p:sp>
      <p:sp>
        <p:nvSpPr>
          <p:cNvPr id="4" name="Rectangle 3">
            <a:extLst>
              <a:ext uri="{FF2B5EF4-FFF2-40B4-BE49-F238E27FC236}">
                <a16:creationId xmlns:a16="http://schemas.microsoft.com/office/drawing/2014/main" id="{34DD6949-2D8C-EA4D-A053-CBF5859C101F}"/>
              </a:ext>
            </a:extLst>
          </p:cNvPr>
          <p:cNvSpPr/>
          <p:nvPr/>
        </p:nvSpPr>
        <p:spPr>
          <a:xfrm>
            <a:off x="4453217" y="3244334"/>
            <a:ext cx="237566" cy="369332"/>
          </a:xfrm>
          <a:prstGeom prst="rect">
            <a:avLst/>
          </a:prstGeom>
        </p:spPr>
        <p:txBody>
          <a:bodyPr wrap="none">
            <a:spAutoFit/>
          </a:bodyPr>
          <a:lstStyle/>
          <a:p>
            <a:r>
              <a:rPr lang="en-CH" dirty="0"/>
              <a:t> </a:t>
            </a:r>
          </a:p>
        </p:txBody>
      </p:sp>
    </p:spTree>
    <p:extLst>
      <p:ext uri="{BB962C8B-B14F-4D97-AF65-F5344CB8AC3E}">
        <p14:creationId xmlns:p14="http://schemas.microsoft.com/office/powerpoint/2010/main" val="1794134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628650" y="365126"/>
            <a:ext cx="64205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Recettes</a:t>
            </a:r>
            <a:r>
              <a:rPr lang="en-GB" dirty="0"/>
              <a:t> 2020-21</a:t>
            </a:r>
            <a:endParaRPr dirty="0"/>
          </a:p>
        </p:txBody>
      </p:sp>
      <p:graphicFrame>
        <p:nvGraphicFramePr>
          <p:cNvPr id="140" name="Google Shape;140;p8"/>
          <p:cNvGraphicFramePr/>
          <p:nvPr>
            <p:extLst>
              <p:ext uri="{D42A27DB-BD31-4B8C-83A1-F6EECF244321}">
                <p14:modId xmlns:p14="http://schemas.microsoft.com/office/powerpoint/2010/main" val="3509185788"/>
              </p:ext>
            </p:extLst>
          </p:nvPr>
        </p:nvGraphicFramePr>
        <p:xfrm>
          <a:off x="628650" y="2645432"/>
          <a:ext cx="6503675" cy="2743260"/>
        </p:xfrm>
        <a:graphic>
          <a:graphicData uri="http://schemas.openxmlformats.org/drawingml/2006/table">
            <a:tbl>
              <a:tblPr firstRow="1" bandRow="1">
                <a:noFill/>
              </a:tblPr>
              <a:tblGrid>
                <a:gridCol w="4794700">
                  <a:extLst>
                    <a:ext uri="{9D8B030D-6E8A-4147-A177-3AD203B41FA5}">
                      <a16:colId xmlns:a16="http://schemas.microsoft.com/office/drawing/2014/main" val="20000"/>
                    </a:ext>
                  </a:extLst>
                </a:gridCol>
                <a:gridCol w="1708975">
                  <a:extLst>
                    <a:ext uri="{9D8B030D-6E8A-4147-A177-3AD203B41FA5}">
                      <a16:colId xmlns:a16="http://schemas.microsoft.com/office/drawing/2014/main" val="20001"/>
                    </a:ext>
                  </a:extLst>
                </a:gridCol>
              </a:tblGrid>
              <a:tr h="401675">
                <a:tc>
                  <a:txBody>
                    <a:bodyPr/>
                    <a:lstStyle/>
                    <a:p>
                      <a:pPr marL="0" marR="0" lvl="0" indent="0" algn="l" rtl="0">
                        <a:spcBef>
                          <a:spcPts val="0"/>
                        </a:spcBef>
                        <a:spcAft>
                          <a:spcPts val="0"/>
                        </a:spcAft>
                        <a:buNone/>
                      </a:pPr>
                      <a:r>
                        <a:rPr lang="en-GB" sz="2400" b="0" dirty="0" err="1"/>
                        <a:t>Cotisations</a:t>
                      </a:r>
                      <a:r>
                        <a:rPr lang="en-GB" sz="2400" b="0" dirty="0"/>
                        <a:t> et dons</a:t>
                      </a:r>
                      <a:endParaRPr sz="2400" b="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GB" sz="2400" b="0" dirty="0"/>
                        <a:t>22 689</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01675">
                <a:tc>
                  <a:txBody>
                    <a:bodyPr/>
                    <a:lstStyle/>
                    <a:p>
                      <a:pPr marL="0" marR="0" lvl="0" indent="0" algn="l" rtl="0">
                        <a:spcBef>
                          <a:spcPts val="0"/>
                        </a:spcBef>
                        <a:spcAft>
                          <a:spcPts val="0"/>
                        </a:spcAft>
                        <a:buNone/>
                      </a:pPr>
                      <a:r>
                        <a:rPr lang="en-GB" sz="2400"/>
                        <a:t>Subside Nyon et Jeunesse &amp; Sport</a:t>
                      </a:r>
                      <a:endParaRPr sz="2400"/>
                    </a:p>
                  </a:txBody>
                  <a:tcPr marL="91450" marR="91450" marT="45725" marB="45725">
                    <a:lnT w="12700" cap="flat" cmpd="sng" algn="ctr">
                      <a:solidFill>
                        <a:schemeClr val="tx1"/>
                      </a:solidFill>
                      <a:prstDash val="solid"/>
                      <a:round/>
                      <a:headEnd type="none" w="med" len="med"/>
                      <a:tailEnd type="none" w="med" len="med"/>
                    </a:lnT>
                  </a:tcPr>
                </a:tc>
                <a:tc>
                  <a:txBody>
                    <a:bodyPr/>
                    <a:lstStyle/>
                    <a:p>
                      <a:pPr marL="0" marR="0" lvl="0" indent="0" algn="r" rtl="0">
                        <a:spcBef>
                          <a:spcPts val="0"/>
                        </a:spcBef>
                        <a:spcAft>
                          <a:spcPts val="0"/>
                        </a:spcAft>
                        <a:buNone/>
                      </a:pPr>
                      <a:r>
                        <a:rPr lang="en-GB" sz="2400" dirty="0"/>
                        <a:t>27 416</a:t>
                      </a:r>
                      <a:endParaRPr dirty="0"/>
                    </a:p>
                  </a:txBody>
                  <a:tcPr marL="91450" marR="91450" marT="45725" marB="45725">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01675">
                <a:tc>
                  <a:txBody>
                    <a:bodyPr/>
                    <a:lstStyle/>
                    <a:p>
                      <a:pPr marL="0" marR="0" lvl="0" indent="0" algn="l" rtl="0">
                        <a:spcBef>
                          <a:spcPts val="0"/>
                        </a:spcBef>
                        <a:spcAft>
                          <a:spcPts val="0"/>
                        </a:spcAft>
                        <a:buNone/>
                      </a:pPr>
                      <a:r>
                        <a:rPr lang="en-GB" sz="2400" dirty="0"/>
                        <a:t>Vente matériel</a:t>
                      </a:r>
                      <a:endParaRPr sz="2400" dirty="0"/>
                    </a:p>
                  </a:txBody>
                  <a:tcPr marL="91450" marR="91450" marT="45725" marB="45725"/>
                </a:tc>
                <a:tc>
                  <a:txBody>
                    <a:bodyPr/>
                    <a:lstStyle/>
                    <a:p>
                      <a:pPr marL="0" marR="0" lvl="0" indent="0" algn="r" rtl="0">
                        <a:spcBef>
                          <a:spcPts val="0"/>
                        </a:spcBef>
                        <a:spcAft>
                          <a:spcPts val="0"/>
                        </a:spcAft>
                        <a:buNone/>
                      </a:pPr>
                      <a:r>
                        <a:rPr lang="en-GB" sz="2400" dirty="0"/>
                        <a:t>5 146</a:t>
                      </a:r>
                      <a:endParaRPr dirty="0"/>
                    </a:p>
                  </a:txBody>
                  <a:tcPr marL="91450" marR="91450" marT="45725" marB="45725"/>
                </a:tc>
                <a:extLst>
                  <a:ext uri="{0D108BD9-81ED-4DB2-BD59-A6C34878D82A}">
                    <a16:rowId xmlns:a16="http://schemas.microsoft.com/office/drawing/2014/main" val="10002"/>
                  </a:ext>
                </a:extLst>
              </a:tr>
              <a:tr h="401675">
                <a:tc>
                  <a:txBody>
                    <a:bodyPr/>
                    <a:lstStyle/>
                    <a:p>
                      <a:pPr marL="0" marR="0" lvl="0" indent="0" algn="l" rtl="0">
                        <a:spcBef>
                          <a:spcPts val="0"/>
                        </a:spcBef>
                        <a:spcAft>
                          <a:spcPts val="0"/>
                        </a:spcAft>
                        <a:buNone/>
                      </a:pPr>
                      <a:r>
                        <a:rPr lang="en-GB" sz="2400"/>
                        <a:t>Location local</a:t>
                      </a:r>
                      <a:endParaRPr/>
                    </a:p>
                  </a:txBody>
                  <a:tcPr marL="91450" marR="91450" marT="45725" marB="45725"/>
                </a:tc>
                <a:tc>
                  <a:txBody>
                    <a:bodyPr/>
                    <a:lstStyle/>
                    <a:p>
                      <a:pPr marL="0" marR="0" lvl="0" indent="0" algn="r" rtl="0">
                        <a:spcBef>
                          <a:spcPts val="0"/>
                        </a:spcBef>
                        <a:spcAft>
                          <a:spcPts val="0"/>
                        </a:spcAft>
                        <a:buNone/>
                      </a:pPr>
                      <a:r>
                        <a:rPr lang="en-GB" sz="2400" dirty="0"/>
                        <a:t>0</a:t>
                      </a:r>
                      <a:endParaRPr dirty="0"/>
                    </a:p>
                  </a:txBody>
                  <a:tcPr marL="91450" marR="91450" marT="45725" marB="45725"/>
                </a:tc>
                <a:extLst>
                  <a:ext uri="{0D108BD9-81ED-4DB2-BD59-A6C34878D82A}">
                    <a16:rowId xmlns:a16="http://schemas.microsoft.com/office/drawing/2014/main" val="10003"/>
                  </a:ext>
                </a:extLst>
              </a:tr>
              <a:tr h="401675">
                <a:tc>
                  <a:txBody>
                    <a:bodyPr/>
                    <a:lstStyle/>
                    <a:p>
                      <a:pPr marL="0" marR="0" lvl="0" indent="0" algn="l" rtl="0">
                        <a:spcBef>
                          <a:spcPts val="0"/>
                        </a:spcBef>
                        <a:spcAft>
                          <a:spcPts val="0"/>
                        </a:spcAft>
                        <a:buNone/>
                      </a:pPr>
                      <a:r>
                        <a:rPr lang="en-GB" sz="2400"/>
                        <a:t>Divers</a:t>
                      </a:r>
                      <a:endParaRPr/>
                    </a:p>
                  </a:txBody>
                  <a:tcPr marL="91450" marR="91450" marT="45725" marB="45725">
                    <a:lnB w="28575"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n-GB" sz="2400"/>
                        <a:t>0</a:t>
                      </a:r>
                      <a:endParaRPr/>
                    </a:p>
                  </a:txBody>
                  <a:tcPr marL="91450" marR="91450" marT="45725" marB="45725">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01675">
                <a:tc>
                  <a:txBody>
                    <a:bodyPr/>
                    <a:lstStyle/>
                    <a:p>
                      <a:pPr marL="0" marR="0" lvl="0" indent="0" algn="l" rtl="0">
                        <a:spcBef>
                          <a:spcPts val="0"/>
                        </a:spcBef>
                        <a:spcAft>
                          <a:spcPts val="0"/>
                        </a:spcAft>
                        <a:buNone/>
                      </a:pPr>
                      <a:r>
                        <a:rPr lang="en-GB" sz="2400" b="1" dirty="0"/>
                        <a:t>TOTAL RECETTES</a:t>
                      </a:r>
                      <a:endParaRPr dirty="0"/>
                    </a:p>
                  </a:txBody>
                  <a:tcPr marL="91450" marR="91450" marT="45725" marB="45725">
                    <a:lnT w="28575" cap="flat" cmpd="sng">
                      <a:solidFill>
                        <a:schemeClr val="dk1"/>
                      </a:solidFill>
                      <a:prstDash val="solid"/>
                      <a:round/>
                      <a:headEnd type="none" w="sm" len="sm"/>
                      <a:tailEnd type="none" w="sm" len="sm"/>
                    </a:lnT>
                    <a:solidFill>
                      <a:srgbClr val="DDEBF6"/>
                    </a:solidFill>
                  </a:tcPr>
                </a:tc>
                <a:tc>
                  <a:txBody>
                    <a:bodyPr/>
                    <a:lstStyle/>
                    <a:p>
                      <a:pPr marL="0" marR="0" lvl="0" indent="0" algn="r" rtl="0">
                        <a:spcBef>
                          <a:spcPts val="0"/>
                        </a:spcBef>
                        <a:spcAft>
                          <a:spcPts val="0"/>
                        </a:spcAft>
                        <a:buNone/>
                      </a:pPr>
                      <a:r>
                        <a:rPr lang="en-GB" sz="2400" b="1" dirty="0"/>
                        <a:t>55 251</a:t>
                      </a:r>
                      <a:endParaRPr dirty="0"/>
                    </a:p>
                  </a:txBody>
                  <a:tcPr marL="91450" marR="91450" marT="45725" marB="45725">
                    <a:lnT w="28575" cap="flat" cmpd="sng">
                      <a:solidFill>
                        <a:schemeClr val="dk1"/>
                      </a:solidFill>
                      <a:prstDash val="solid"/>
                      <a:round/>
                      <a:headEnd type="none" w="sm" len="sm"/>
                      <a:tailEnd type="none" w="sm" len="sm"/>
                    </a:lnT>
                    <a:solidFill>
                      <a:srgbClr val="DDEBF6"/>
                    </a:solidFill>
                  </a:tcPr>
                </a:tc>
                <a:extLst>
                  <a:ext uri="{0D108BD9-81ED-4DB2-BD59-A6C34878D82A}">
                    <a16:rowId xmlns:a16="http://schemas.microsoft.com/office/drawing/2014/main" val="10005"/>
                  </a:ext>
                </a:extLst>
              </a:tr>
            </a:tbl>
          </a:graphicData>
        </a:graphic>
      </p:graphicFrame>
      <p:pic>
        <p:nvPicPr>
          <p:cNvPr id="141" name="Google Shape;141;p8"/>
          <p:cNvPicPr preferRelativeResize="0"/>
          <p:nvPr/>
        </p:nvPicPr>
        <p:blipFill rotWithShape="1">
          <a:blip r:embed="rId3">
            <a:alphaModFix/>
          </a:blip>
          <a:srcRect/>
          <a:stretch/>
        </p:blipFill>
        <p:spPr>
          <a:xfrm>
            <a:off x="7132321" y="230341"/>
            <a:ext cx="1853738" cy="1418783"/>
          </a:xfrm>
          <a:prstGeom prst="rect">
            <a:avLst/>
          </a:prstGeom>
          <a:noFill/>
          <a:ln>
            <a:noFill/>
          </a:ln>
        </p:spPr>
      </p:pic>
      <p:sp>
        <p:nvSpPr>
          <p:cNvPr id="5" name="Google Shape;139;p8">
            <a:extLst>
              <a:ext uri="{FF2B5EF4-FFF2-40B4-BE49-F238E27FC236}">
                <a16:creationId xmlns:a16="http://schemas.microsoft.com/office/drawing/2014/main" id="{CFFAA623-B800-5D40-907A-5BEEC4924098}"/>
              </a:ext>
            </a:extLst>
          </p:cNvPr>
          <p:cNvSpPr txBox="1">
            <a:spLocks/>
          </p:cNvSpPr>
          <p:nvPr/>
        </p:nvSpPr>
        <p:spPr>
          <a:xfrm>
            <a:off x="628649" y="1220170"/>
            <a:ext cx="6420543"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Calibri"/>
              <a:buNone/>
            </a:pPr>
            <a:r>
              <a:rPr lang="fr-CH" sz="2000" i="1" u="sng" dirty="0"/>
              <a:t>NB:</a:t>
            </a:r>
            <a:r>
              <a:rPr lang="fr-CH" sz="2000" i="1" dirty="0"/>
              <a:t> exercice comptable sur 8 mois – suite à décision de l’AG 2020 de se «</a:t>
            </a:r>
            <a:r>
              <a:rPr lang="fr-CH" sz="2000" i="1" dirty="0" err="1"/>
              <a:t>câler</a:t>
            </a:r>
            <a:r>
              <a:rPr lang="fr-CH" sz="2000" i="1" dirty="0"/>
              <a:t>» au rythme scolaire – soit du 1er Janvier au 31 août 2021</a:t>
            </a:r>
          </a:p>
        </p:txBody>
      </p:sp>
    </p:spTree>
    <p:extLst>
      <p:ext uri="{BB962C8B-B14F-4D97-AF65-F5344CB8AC3E}">
        <p14:creationId xmlns:p14="http://schemas.microsoft.com/office/powerpoint/2010/main" val="2303561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a:spLocks noGrp="1"/>
          </p:cNvSpPr>
          <p:nvPr>
            <p:ph type="title"/>
          </p:nvPr>
        </p:nvSpPr>
        <p:spPr>
          <a:xfrm>
            <a:off x="628650" y="365126"/>
            <a:ext cx="64205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err="1"/>
              <a:t>Dépenses</a:t>
            </a:r>
            <a:r>
              <a:rPr lang="en-GB" dirty="0"/>
              <a:t> 2021</a:t>
            </a:r>
            <a:endParaRPr dirty="0"/>
          </a:p>
        </p:txBody>
      </p:sp>
      <p:pic>
        <p:nvPicPr>
          <p:cNvPr id="147" name="Google Shape;147;p9"/>
          <p:cNvPicPr preferRelativeResize="0"/>
          <p:nvPr/>
        </p:nvPicPr>
        <p:blipFill rotWithShape="1">
          <a:blip r:embed="rId3">
            <a:alphaModFix/>
          </a:blip>
          <a:srcRect/>
          <a:stretch/>
        </p:blipFill>
        <p:spPr>
          <a:xfrm>
            <a:off x="7132321" y="230341"/>
            <a:ext cx="1853738" cy="1418783"/>
          </a:xfrm>
          <a:prstGeom prst="rect">
            <a:avLst/>
          </a:prstGeom>
          <a:noFill/>
          <a:ln>
            <a:noFill/>
          </a:ln>
        </p:spPr>
      </p:pic>
      <p:graphicFrame>
        <p:nvGraphicFramePr>
          <p:cNvPr id="148" name="Google Shape;148;p9"/>
          <p:cNvGraphicFramePr/>
          <p:nvPr>
            <p:extLst>
              <p:ext uri="{D42A27DB-BD31-4B8C-83A1-F6EECF244321}">
                <p14:modId xmlns:p14="http://schemas.microsoft.com/office/powerpoint/2010/main" val="3499983059"/>
              </p:ext>
            </p:extLst>
          </p:nvPr>
        </p:nvGraphicFramePr>
        <p:xfrm>
          <a:off x="628650" y="2645432"/>
          <a:ext cx="6503675" cy="3200470"/>
        </p:xfrm>
        <a:graphic>
          <a:graphicData uri="http://schemas.openxmlformats.org/drawingml/2006/table">
            <a:tbl>
              <a:tblPr firstRow="1" bandRow="1">
                <a:noFill/>
              </a:tblPr>
              <a:tblGrid>
                <a:gridCol w="4794700">
                  <a:extLst>
                    <a:ext uri="{9D8B030D-6E8A-4147-A177-3AD203B41FA5}">
                      <a16:colId xmlns:a16="http://schemas.microsoft.com/office/drawing/2014/main" val="20000"/>
                    </a:ext>
                  </a:extLst>
                </a:gridCol>
                <a:gridCol w="1708975">
                  <a:extLst>
                    <a:ext uri="{9D8B030D-6E8A-4147-A177-3AD203B41FA5}">
                      <a16:colId xmlns:a16="http://schemas.microsoft.com/office/drawing/2014/main" val="20001"/>
                    </a:ext>
                  </a:extLst>
                </a:gridCol>
              </a:tblGrid>
              <a:tr h="401675">
                <a:tc>
                  <a:txBody>
                    <a:bodyPr/>
                    <a:lstStyle/>
                    <a:p>
                      <a:pPr marL="0" marR="0" lvl="0" indent="0" algn="l" rtl="0">
                        <a:spcBef>
                          <a:spcPts val="0"/>
                        </a:spcBef>
                        <a:spcAft>
                          <a:spcPts val="0"/>
                        </a:spcAft>
                        <a:buNone/>
                      </a:pPr>
                      <a:r>
                        <a:rPr lang="en-GB" sz="2400" b="0" dirty="0"/>
                        <a:t>Frais </a:t>
                      </a:r>
                      <a:r>
                        <a:rPr lang="en-GB" sz="2400" b="0" dirty="0" err="1"/>
                        <a:t>d’activités</a:t>
                      </a:r>
                      <a:endParaRPr sz="2400" b="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rtl="0">
                        <a:spcBef>
                          <a:spcPts val="0"/>
                        </a:spcBef>
                        <a:spcAft>
                          <a:spcPts val="0"/>
                        </a:spcAft>
                        <a:buNone/>
                      </a:pPr>
                      <a:r>
                        <a:rPr lang="en-GB" sz="2400" b="0" dirty="0"/>
                        <a:t>10 096</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675">
                <a:tc>
                  <a:txBody>
                    <a:bodyPr/>
                    <a:lstStyle/>
                    <a:p>
                      <a:pPr marL="0" marR="0" lvl="0" indent="0" algn="l" rtl="0">
                        <a:spcBef>
                          <a:spcPts val="0"/>
                        </a:spcBef>
                        <a:spcAft>
                          <a:spcPts val="0"/>
                        </a:spcAft>
                        <a:buNone/>
                      </a:pPr>
                      <a:r>
                        <a:rPr lang="en-GB" sz="2400" dirty="0"/>
                        <a:t>Matériel</a:t>
                      </a:r>
                      <a:endParaRPr sz="24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rtl="0">
                        <a:spcBef>
                          <a:spcPts val="0"/>
                        </a:spcBef>
                        <a:spcAft>
                          <a:spcPts val="0"/>
                        </a:spcAft>
                        <a:buNone/>
                      </a:pPr>
                      <a:r>
                        <a:rPr lang="en-GB" sz="2400" dirty="0"/>
                        <a:t>10 935</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675">
                <a:tc>
                  <a:txBody>
                    <a:bodyPr/>
                    <a:lstStyle/>
                    <a:p>
                      <a:pPr marL="0" marR="0" lvl="0" indent="0" algn="l" rtl="0">
                        <a:spcBef>
                          <a:spcPts val="0"/>
                        </a:spcBef>
                        <a:spcAft>
                          <a:spcPts val="0"/>
                        </a:spcAft>
                        <a:buNone/>
                      </a:pPr>
                      <a:r>
                        <a:rPr lang="en-GB" sz="2400" dirty="0"/>
                        <a:t>Local et charges</a:t>
                      </a:r>
                      <a:endParaRPr sz="24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rtl="0">
                        <a:spcBef>
                          <a:spcPts val="0"/>
                        </a:spcBef>
                        <a:spcAft>
                          <a:spcPts val="0"/>
                        </a:spcAft>
                        <a:buNone/>
                      </a:pPr>
                      <a:r>
                        <a:rPr lang="en-GB" sz="2400" dirty="0"/>
                        <a:t>5 074</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675">
                <a:tc>
                  <a:txBody>
                    <a:bodyPr/>
                    <a:lstStyle/>
                    <a:p>
                      <a:pPr marL="0" marR="0" lvl="0" indent="0" algn="l" rtl="0">
                        <a:spcBef>
                          <a:spcPts val="0"/>
                        </a:spcBef>
                        <a:spcAft>
                          <a:spcPts val="0"/>
                        </a:spcAft>
                        <a:buNone/>
                      </a:pPr>
                      <a:r>
                        <a:rPr lang="en-GB" sz="2400" dirty="0" err="1"/>
                        <a:t>Cotisation</a:t>
                      </a:r>
                      <a:r>
                        <a:rPr lang="en-GB" sz="2400" dirty="0"/>
                        <a:t> ASVD et formation</a:t>
                      </a:r>
                      <a:endParaRPr sz="24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rtl="0">
                        <a:spcBef>
                          <a:spcPts val="0"/>
                        </a:spcBef>
                        <a:spcAft>
                          <a:spcPts val="0"/>
                        </a:spcAft>
                        <a:buNone/>
                      </a:pPr>
                      <a:r>
                        <a:rPr lang="en-GB" sz="2400" dirty="0"/>
                        <a:t>7 476</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675">
                <a:tc>
                  <a:txBody>
                    <a:bodyPr/>
                    <a:lstStyle/>
                    <a:p>
                      <a:pPr marL="0" marR="0" lvl="0" indent="0" algn="l" rtl="0">
                        <a:spcBef>
                          <a:spcPts val="0"/>
                        </a:spcBef>
                        <a:spcAft>
                          <a:spcPts val="0"/>
                        </a:spcAft>
                        <a:buNone/>
                      </a:pPr>
                      <a:r>
                        <a:rPr lang="en-GB" sz="2400" dirty="0" err="1"/>
                        <a:t>Journée</a:t>
                      </a:r>
                      <a:r>
                        <a:rPr lang="en-GB" sz="2400" dirty="0"/>
                        <a:t> des </a:t>
                      </a:r>
                      <a:r>
                        <a:rPr lang="en-GB" sz="2400" dirty="0" err="1"/>
                        <a:t>amis</a:t>
                      </a:r>
                      <a:r>
                        <a:rPr lang="en-GB" sz="2400" dirty="0"/>
                        <a:t> des scouts</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rtl="0">
                        <a:spcBef>
                          <a:spcPts val="0"/>
                        </a:spcBef>
                        <a:spcAft>
                          <a:spcPts val="0"/>
                        </a:spcAft>
                        <a:buNone/>
                      </a:pPr>
                      <a:r>
                        <a:rPr lang="en-GB" sz="2400" dirty="0"/>
                        <a:t>0</a:t>
                      </a:r>
                      <a:endParaRPr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01675">
                <a:tc>
                  <a:txBody>
                    <a:bodyPr/>
                    <a:lstStyle/>
                    <a:p>
                      <a:pPr marL="0" marR="0" lvl="0" indent="0" algn="l" rtl="0">
                        <a:spcBef>
                          <a:spcPts val="0"/>
                        </a:spcBef>
                        <a:spcAft>
                          <a:spcPts val="0"/>
                        </a:spcAft>
                        <a:buNone/>
                      </a:pPr>
                      <a:r>
                        <a:rPr lang="en-GB" sz="2400" dirty="0"/>
                        <a:t>Camp </a:t>
                      </a:r>
                      <a:r>
                        <a:rPr lang="en-GB" sz="2400" dirty="0" err="1"/>
                        <a:t>d’été</a:t>
                      </a:r>
                      <a:endParaRPr sz="24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n-GB" sz="2400" dirty="0"/>
                        <a:t>3 866</a:t>
                      </a:r>
                      <a:endParaRPr sz="24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01675">
                <a:tc>
                  <a:txBody>
                    <a:bodyPr/>
                    <a:lstStyle/>
                    <a:p>
                      <a:pPr marL="0" marR="0" lvl="0" indent="0" algn="l" rtl="0">
                        <a:lnSpc>
                          <a:spcPct val="100000"/>
                        </a:lnSpc>
                        <a:spcBef>
                          <a:spcPts val="0"/>
                        </a:spcBef>
                        <a:spcAft>
                          <a:spcPts val="0"/>
                        </a:spcAft>
                        <a:buClr>
                          <a:schemeClr val="dk1"/>
                        </a:buClr>
                        <a:buSzPts val="2400"/>
                        <a:buFont typeface="Calibri"/>
                        <a:buNone/>
                      </a:pPr>
                      <a:r>
                        <a:rPr lang="en-GB" sz="2400" b="1" dirty="0">
                          <a:solidFill>
                            <a:schemeClr val="dk1"/>
                          </a:solidFill>
                          <a:latin typeface="Calibri"/>
                          <a:ea typeface="Calibri"/>
                          <a:cs typeface="Calibri"/>
                          <a:sym typeface="Calibri"/>
                        </a:rPr>
                        <a:t>TOTAL DEPENSES</a:t>
                      </a:r>
                      <a:endParaRPr dirty="0"/>
                    </a:p>
                  </a:txBody>
                  <a:tcPr marL="91450" marR="91450" marT="45725" marB="45725">
                    <a:lnT w="28575" cap="flat" cmpd="sng">
                      <a:solidFill>
                        <a:schemeClr val="dk1"/>
                      </a:solidFill>
                      <a:prstDash val="solid"/>
                      <a:round/>
                      <a:headEnd type="none" w="sm" len="sm"/>
                      <a:tailEnd type="none" w="sm" len="sm"/>
                    </a:lnT>
                    <a:solidFill>
                      <a:srgbClr val="DDEAF6"/>
                    </a:solidFill>
                  </a:tcPr>
                </a:tc>
                <a:tc>
                  <a:txBody>
                    <a:bodyPr/>
                    <a:lstStyle/>
                    <a:p>
                      <a:pPr marL="0" marR="0" lvl="0" indent="0" algn="r" rtl="0">
                        <a:lnSpc>
                          <a:spcPct val="100000"/>
                        </a:lnSpc>
                        <a:spcBef>
                          <a:spcPts val="0"/>
                        </a:spcBef>
                        <a:spcAft>
                          <a:spcPts val="0"/>
                        </a:spcAft>
                        <a:buClr>
                          <a:schemeClr val="dk1"/>
                        </a:buClr>
                        <a:buSzPts val="2400"/>
                        <a:buFont typeface="Calibri"/>
                        <a:buNone/>
                      </a:pPr>
                      <a:r>
                        <a:rPr lang="en-GB" sz="2400" b="1" dirty="0"/>
                        <a:t>37 447</a:t>
                      </a:r>
                      <a:endParaRPr dirty="0"/>
                    </a:p>
                  </a:txBody>
                  <a:tcPr marL="91450" marR="91450" marT="45725" marB="45725">
                    <a:lnT w="28575" cap="flat" cmpd="sng">
                      <a:solidFill>
                        <a:schemeClr val="dk1"/>
                      </a:solidFill>
                      <a:prstDash val="solid"/>
                      <a:round/>
                      <a:headEnd type="none" w="sm" len="sm"/>
                      <a:tailEnd type="none" w="sm" len="sm"/>
                    </a:lnT>
                    <a:solidFill>
                      <a:srgbClr val="DDEAF6"/>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6370311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2286</TotalTime>
  <Words>1375</Words>
  <Application>Microsoft Macintosh PowerPoint</Application>
  <PresentationFormat>Affichage à l'écran (4:3)</PresentationFormat>
  <Paragraphs>186</Paragraphs>
  <Slides>27</Slides>
  <Notes>24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27</vt:i4>
      </vt:variant>
    </vt:vector>
  </HeadingPairs>
  <TitlesOfParts>
    <vt:vector size="31" baseType="lpstr">
      <vt:lpstr>Arial</vt:lpstr>
      <vt:lpstr>Calibri</vt:lpstr>
      <vt:lpstr>Calibri Light</vt:lpstr>
      <vt:lpstr>Thème Office</vt:lpstr>
      <vt:lpstr>Présentation PowerPoint</vt:lpstr>
      <vt:lpstr>Présentation PowerPoint</vt:lpstr>
      <vt:lpstr>Ordre du jour</vt:lpstr>
      <vt:lpstr>Présentation PowerPoint</vt:lpstr>
      <vt:lpstr>Présentation PowerPoint</vt:lpstr>
      <vt:lpstr>Rapport du président</vt:lpstr>
      <vt:lpstr>Présentation PowerPoint</vt:lpstr>
      <vt:lpstr>Recettes 2020-21</vt:lpstr>
      <vt:lpstr>Dépenses 2021</vt:lpstr>
      <vt:lpstr>Résultat 2019</vt:lpstr>
      <vt:lpstr>Présentation PowerPoint</vt:lpstr>
      <vt:lpstr>Présentation PowerPoint</vt:lpstr>
      <vt:lpstr>Présentation PowerPoint</vt:lpstr>
      <vt:lpstr>Recettes 2021/2 - prévision</vt:lpstr>
      <vt:lpstr>Dépenses 2021/2 - prévision</vt:lpstr>
      <vt:lpstr>Résultat 2021-2 - prévision</vt:lpstr>
      <vt:lpstr>Présentation PowerPoint</vt:lpstr>
      <vt:lpstr>Présentation PowerPoint</vt:lpstr>
      <vt:lpstr>Présentation PowerPoint</vt:lpstr>
      <vt:lpstr>Nom, siège et affiliation</vt:lpstr>
      <vt:lpstr>Le chef de Groupe</vt:lpstr>
      <vt:lpstr>Le Comité de soutien</vt:lpstr>
      <vt:lpstr>Ressources et finances</vt:lpstr>
      <vt:lpstr>Ressources et finances</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Ione Ramel</dc:creator>
  <cp:lastModifiedBy>Ione Ramel</cp:lastModifiedBy>
  <cp:revision>68</cp:revision>
  <cp:lastPrinted>2019-04-08T13:18:37Z</cp:lastPrinted>
  <dcterms:created xsi:type="dcterms:W3CDTF">2017-04-26T11:59:27Z</dcterms:created>
  <dcterms:modified xsi:type="dcterms:W3CDTF">2021-10-10T09:18:18Z</dcterms:modified>
</cp:coreProperties>
</file>